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262" r:id="rId3"/>
    <p:sldId id="271" r:id="rId4"/>
    <p:sldId id="272" r:id="rId5"/>
    <p:sldId id="273" r:id="rId6"/>
    <p:sldId id="275" r:id="rId7"/>
    <p:sldId id="274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3" r:id="rId35"/>
    <p:sldId id="304" r:id="rId36"/>
    <p:sldId id="305" r:id="rId37"/>
    <p:sldId id="306" r:id="rId38"/>
    <p:sldId id="307" r:id="rId39"/>
    <p:sldId id="308" r:id="rId40"/>
    <p:sldId id="270" r:id="rId41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7EB518"/>
    <a:srgbClr val="8FBD38"/>
    <a:srgbClr val="C30312"/>
    <a:srgbClr val="CFAF00"/>
    <a:srgbClr val="EC4E81"/>
    <a:srgbClr val="00B1F4"/>
    <a:srgbClr val="F58316"/>
    <a:srgbClr val="96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37" autoAdjust="0"/>
    <p:restoredTop sz="94660"/>
  </p:normalViewPr>
  <p:slideViewPr>
    <p:cSldViewPr snapToGrid="0">
      <p:cViewPr>
        <p:scale>
          <a:sx n="90" d="100"/>
          <a:sy n="90" d="100"/>
        </p:scale>
        <p:origin x="-1140" y="-72"/>
      </p:cViewPr>
      <p:guideLst>
        <p:guide orient="horz" pos="274"/>
        <p:guide orient="horz" pos="3848"/>
        <p:guide orient="horz" pos="3032"/>
        <p:guide orient="horz" pos="830"/>
        <p:guide orient="horz" pos="2270"/>
        <p:guide pos="457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50.wmf"/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C79EFD9-2F41-40E3-A4E1-4CEAB4F09DAA}" type="datetimeFigureOut">
              <a:rPr lang="es-ES"/>
              <a:pPr>
                <a:defRPr/>
              </a:pPr>
              <a:t>07/08/2016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DA504D7-4B72-4ABF-8A9B-498C45C554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509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15CF01F-7152-4446-A781-480257180D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735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8A70AD5-F8AF-4924-8DC6-0612E5BC1101}" type="slidenum">
              <a:rPr lang="pt-BR" altLang="pt-BR" sz="1200" smtClean="0"/>
              <a:pPr/>
              <a:t>1</a:t>
            </a:fld>
            <a:endParaRPr lang="pt-BR" altLang="pt-BR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427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F0100C5-25BC-4C84-B3C4-6FE77DC86EC8}" type="slidenum">
              <a:rPr lang="pt-BR" altLang="pt-BR" sz="1200" smtClean="0"/>
              <a:pPr/>
              <a:t>10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530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455C79C-2B2E-4669-838F-85933ABC955A}" type="slidenum">
              <a:rPr lang="pt-BR" altLang="pt-BR" sz="1200" smtClean="0"/>
              <a:pPr/>
              <a:t>11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632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E2A7701-E50B-470B-9FD3-12DF75A3E63E}" type="slidenum">
              <a:rPr lang="pt-BR" altLang="pt-BR" sz="1200" smtClean="0"/>
              <a:pPr/>
              <a:t>12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734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CE0074-1D8C-4FFB-9711-AA0AB30F1258}" type="slidenum">
              <a:rPr lang="pt-BR" altLang="pt-BR" sz="1200" smtClean="0"/>
              <a:pPr/>
              <a:t>13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2CFF8C2-FCC6-4E4C-ABB5-97514968BB54}" type="slidenum">
              <a:rPr lang="pt-BR" altLang="pt-BR" sz="1200" smtClean="0"/>
              <a:pPr/>
              <a:t>14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939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8E5EB0A-2748-4251-AE12-34A29B71A6CF}" type="slidenum">
              <a:rPr lang="pt-BR" altLang="pt-BR" sz="1200" smtClean="0"/>
              <a:pPr/>
              <a:t>15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042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FBDAD0F-BCEC-4915-BCD4-5EBBAD112025}" type="slidenum">
              <a:rPr lang="pt-BR" altLang="pt-BR" sz="1200" smtClean="0"/>
              <a:pPr/>
              <a:t>16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144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C2B48FD-D034-4FA0-B718-726F7E547CDA}" type="slidenum">
              <a:rPr lang="pt-BR" altLang="pt-BR" sz="1200" smtClean="0"/>
              <a:pPr/>
              <a:t>17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246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0324B0B-658F-40B7-A1D7-87F93F355B55}" type="slidenum">
              <a:rPr lang="pt-BR" altLang="pt-BR" sz="1200" smtClean="0"/>
              <a:pPr/>
              <a:t>18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349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87963EB-593A-4AD4-A9B4-1178410C195A}" type="slidenum">
              <a:rPr lang="pt-BR" altLang="pt-BR" sz="1200" smtClean="0"/>
              <a:pPr/>
              <a:t>19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43A5AEF-8BFE-4CD5-8BD5-8D179983962C}" type="slidenum">
              <a:rPr lang="pt-BR" altLang="pt-BR" sz="1200" smtClean="0"/>
              <a:pPr/>
              <a:t>2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451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4237F65-1964-4F19-A91D-CF7D42FE92F8}" type="slidenum">
              <a:rPr lang="pt-BR" altLang="pt-BR" sz="1200" smtClean="0"/>
              <a:pPr/>
              <a:t>20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554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1B3F88A-4E74-4F9E-A932-BC843DD5AA55}" type="slidenum">
              <a:rPr lang="pt-BR" altLang="pt-BR" sz="1200" smtClean="0"/>
              <a:pPr/>
              <a:t>21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656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994DBB0-3386-4C32-A799-2362675A8379}" type="slidenum">
              <a:rPr lang="pt-BR" altLang="pt-BR" sz="1200" smtClean="0"/>
              <a:pPr/>
              <a:t>22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758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57AE732-1E2F-4E01-88CE-0B68666367CB}" type="slidenum">
              <a:rPr lang="pt-BR" altLang="pt-BR" sz="1200" smtClean="0"/>
              <a:pPr/>
              <a:t>23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861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257CAF5-A178-41E5-BB45-B00A45F51A50}" type="slidenum">
              <a:rPr lang="pt-BR" altLang="pt-BR" sz="1200" smtClean="0"/>
              <a:pPr/>
              <a:t>24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6963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657CB27-E79B-4ACF-9F2B-3B4FCA78510F}" type="slidenum">
              <a:rPr lang="pt-BR" altLang="pt-BR" sz="1200" smtClean="0"/>
              <a:pPr/>
              <a:t>25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06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5BFD12-17BF-4C46-A495-B7D402FAC431}" type="slidenum">
              <a:rPr lang="pt-BR" altLang="pt-BR" sz="1200" smtClean="0"/>
              <a:pPr/>
              <a:t>26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168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9C65DF0-26F3-4BEE-AB69-3BFEDEBCA7AB}" type="slidenum">
              <a:rPr lang="pt-BR" altLang="pt-BR" sz="1200" smtClean="0"/>
              <a:pPr/>
              <a:t>27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270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51653AA-3E8D-4E96-822A-12ED416A2713}" type="slidenum">
              <a:rPr lang="pt-BR" altLang="pt-BR" sz="1200" smtClean="0"/>
              <a:pPr/>
              <a:t>28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373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6EC6189-DDFE-48AA-BBDB-E39326199AD9}" type="slidenum">
              <a:rPr lang="pt-BR" altLang="pt-BR" sz="1200" smtClean="0"/>
              <a:pPr/>
              <a:t>29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4710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32B356D-6EE9-4C25-A364-8C778A75F10F}" type="slidenum">
              <a:rPr lang="pt-BR" altLang="pt-BR" sz="1200" smtClean="0"/>
              <a:pPr/>
              <a:t>3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475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8E0C899-3779-4557-9F63-2FD529F496AC}" type="slidenum">
              <a:rPr lang="pt-BR" altLang="pt-BR" sz="1200" smtClean="0"/>
              <a:pPr/>
              <a:t>30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578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ADF676E-5D9E-465C-82DE-A521A7F00980}" type="slidenum">
              <a:rPr lang="pt-BR" altLang="pt-BR" sz="1200" smtClean="0"/>
              <a:pPr/>
              <a:t>31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680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DEBD1B1-EC18-4E39-9829-427C4C1A863E}" type="slidenum">
              <a:rPr lang="pt-BR" altLang="pt-BR" sz="1200" smtClean="0"/>
              <a:pPr/>
              <a:t>32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594BD92-8045-449B-969E-D70D7EBDF183}" type="slidenum">
              <a:rPr lang="pt-BR" altLang="pt-BR" sz="1200" smtClean="0"/>
              <a:pPr/>
              <a:t>33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885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C5CC604-E5C9-422B-B992-B0154EE21043}" type="slidenum">
              <a:rPr lang="pt-BR" altLang="pt-BR" sz="1200" smtClean="0"/>
              <a:pPr/>
              <a:t>34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7987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D2421B9-6B7D-4AAD-A464-48149F2BAA92}" type="slidenum">
              <a:rPr lang="pt-BR" altLang="pt-BR" sz="1200" smtClean="0"/>
              <a:pPr/>
              <a:t>35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8090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C3C4A45-1EB9-4032-ADEE-99E37AF9661E}" type="slidenum">
              <a:rPr lang="pt-BR" altLang="pt-BR" sz="1200" smtClean="0"/>
              <a:pPr/>
              <a:t>36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8192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FFE01FF-A667-4269-BE9E-4F577E3DB87F}" type="slidenum">
              <a:rPr lang="pt-BR" altLang="pt-BR" sz="1200" smtClean="0"/>
              <a:pPr/>
              <a:t>37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8294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9706DC-0BEF-43E6-9EEE-83A8469461C2}" type="slidenum">
              <a:rPr lang="pt-BR" altLang="pt-BR" sz="1200" smtClean="0"/>
              <a:pPr/>
              <a:t>38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8397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44143CC-85FB-4632-ABFB-CA0B8C7EA42F}" type="slidenum">
              <a:rPr lang="pt-BR" altLang="pt-BR" sz="1200" smtClean="0"/>
              <a:pPr/>
              <a:t>39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4813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67BB106-34C8-4038-9DCB-DEA09B7EECA3}" type="slidenum">
              <a:rPr lang="pt-BR" altLang="pt-BR" sz="1200" smtClean="0"/>
              <a:pPr/>
              <a:t>4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4915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3312316-2881-4F44-838D-3871AF099042}" type="slidenum">
              <a:rPr lang="pt-BR" altLang="pt-BR" sz="1200" smtClean="0"/>
              <a:pPr/>
              <a:t>5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018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5033EA2-B87B-42A0-8B5C-E9B18E746404}" type="slidenum">
              <a:rPr lang="pt-BR" altLang="pt-BR" sz="1200" smtClean="0"/>
              <a:pPr/>
              <a:t>6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3C34DFB-E9D3-4F4E-9D31-9AE8CCB574B9}" type="slidenum">
              <a:rPr lang="pt-BR" altLang="pt-BR" sz="1200" smtClean="0"/>
              <a:pPr/>
              <a:t>7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pt-BR" smtClean="0">
                <a:ea typeface="ＭＳ Ｐゴシック" pitchFamily="34" charset="-128"/>
              </a:rPr>
              <a:t>Professor: a ilustração está no slide seguinte.</a:t>
            </a:r>
          </a:p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222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4F3F774-93C3-42B9-8BA7-70CD084A8418}" type="slidenum">
              <a:rPr lang="pt-BR" altLang="pt-BR" sz="1200" smtClean="0"/>
              <a:pPr/>
              <a:t>8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 smtClean="0">
              <a:ea typeface="ＭＳ Ｐゴシック" pitchFamily="34" charset="-128"/>
            </a:endParaRPr>
          </a:p>
        </p:txBody>
      </p:sp>
      <p:sp>
        <p:nvSpPr>
          <p:cNvPr id="5325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3078E44-A01D-4A9D-BA01-1F899F019233}" type="slidenum">
              <a:rPr lang="pt-BR" altLang="pt-BR" sz="1200" smtClean="0"/>
              <a:pPr/>
              <a:t>9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 descr="logo_modern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6480175"/>
            <a:ext cx="1262062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8" descr="botao_home.png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6308725"/>
            <a:ext cx="384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botao_sair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10313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2" descr="logo_modern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6480175"/>
            <a:ext cx="126206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3" descr="botao_home.png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6308725"/>
            <a:ext cx="384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otao_sair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6310313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4" descr="rodape_fisic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25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7" descr="botao_home.png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6318250"/>
            <a:ext cx="384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otao_sair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19838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Moderna_Neg_cmyk_uncoated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6340475"/>
            <a:ext cx="1060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0" descr="fundo_multimidi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20" descr="rodape_fisic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25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7" descr="botao_home.png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6308725"/>
            <a:ext cx="384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botao_sair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10313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Moderna_Neg_cmyk_uncoated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6340475"/>
            <a:ext cx="1060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9"/>
          <p:cNvSpPr txBox="1">
            <a:spLocks noChangeArrowheads="1"/>
          </p:cNvSpPr>
          <p:nvPr userDrawn="1"/>
        </p:nvSpPr>
        <p:spPr bwMode="auto">
          <a:xfrm>
            <a:off x="7938" y="6345238"/>
            <a:ext cx="1323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600" b="1" dirty="0">
                <a:solidFill>
                  <a:schemeClr val="bg1"/>
                </a:solidFill>
                <a:latin typeface="Verdana" pitchFamily="34" charset="0"/>
                <a:cs typeface="+mn-cs"/>
              </a:rPr>
              <a:t>FÍSICA</a:t>
            </a:r>
          </a:p>
          <a:p>
            <a:pPr eaLnBrk="0" hangingPunct="0">
              <a:defRPr/>
            </a:pPr>
            <a:r>
              <a:rPr lang="es-ES" sz="600" b="1" dirty="0">
                <a:solidFill>
                  <a:schemeClr val="bg1"/>
                </a:solidFill>
                <a:latin typeface="Verdana" pitchFamily="34" charset="0"/>
                <a:cs typeface="+mn-cs"/>
              </a:rPr>
              <a:t>NICOLAU, TORRES </a:t>
            </a:r>
            <a:br>
              <a:rPr lang="es-ES" sz="600" b="1" dirty="0">
                <a:solidFill>
                  <a:schemeClr val="bg1"/>
                </a:solidFill>
                <a:latin typeface="Verdana" pitchFamily="34" charset="0"/>
                <a:cs typeface="+mn-cs"/>
              </a:rPr>
            </a:br>
            <a:r>
              <a:rPr lang="es-ES" sz="600" b="1" dirty="0">
                <a:solidFill>
                  <a:schemeClr val="bg1"/>
                </a:solidFill>
                <a:latin typeface="Verdana" pitchFamily="34" charset="0"/>
                <a:cs typeface="+mn-cs"/>
              </a:rPr>
              <a:t>E PENTEADO</a:t>
            </a:r>
          </a:p>
        </p:txBody>
      </p:sp>
      <p:sp>
        <p:nvSpPr>
          <p:cNvPr id="18" name="CuadroTexto 5"/>
          <p:cNvSpPr txBox="1">
            <a:spLocks noChangeArrowheads="1"/>
          </p:cNvSpPr>
          <p:nvPr userDrawn="1"/>
        </p:nvSpPr>
        <p:spPr bwMode="auto">
          <a:xfrm>
            <a:off x="1908175" y="6329363"/>
            <a:ext cx="4156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ANOTAÇÕES EM AULA</a:t>
            </a:r>
          </a:p>
          <a:p>
            <a:pPr>
              <a:defRPr/>
            </a:pPr>
            <a:r>
              <a:rPr lang="es-ES" sz="10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Capítulo 36 – Magnetismo. </a:t>
            </a:r>
            <a:r>
              <a:rPr lang="es-ES" sz="1000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Fontes</a:t>
            </a:r>
            <a:r>
              <a:rPr lang="es-ES" sz="10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de campo magnético</a:t>
            </a:r>
            <a:endParaRPr lang="pt-BR" sz="1000" b="1" dirty="0">
              <a:solidFill>
                <a:schemeClr val="bg1"/>
              </a:solidFill>
              <a:latin typeface="Verdan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3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48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7" descr="logo_modern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6480175"/>
            <a:ext cx="1262062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8" descr="botao_home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6308725"/>
            <a:ext cx="384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5" descr="botao_sair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10313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12" descr="logo_modern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6480175"/>
            <a:ext cx="126206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agen 13" descr="botao_home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6308725"/>
            <a:ext cx="384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5" descr="botao_sair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6310313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n 14" descr="rodape_fisic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25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Imagen 17" descr="botao_home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6318250"/>
            <a:ext cx="384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5" descr="botao_sair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19838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9" descr="Moderna_Neg_cmyk_uncoa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6340475"/>
            <a:ext cx="1060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/>
          <p:cNvSpPr txBox="1">
            <a:spLocks noChangeArrowheads="1"/>
          </p:cNvSpPr>
          <p:nvPr/>
        </p:nvSpPr>
        <p:spPr bwMode="auto">
          <a:xfrm>
            <a:off x="7938" y="6345238"/>
            <a:ext cx="1323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600" b="1" dirty="0">
                <a:solidFill>
                  <a:schemeClr val="bg1"/>
                </a:solidFill>
                <a:latin typeface="Verdana" pitchFamily="34" charset="0"/>
                <a:cs typeface="+mn-cs"/>
              </a:rPr>
              <a:t>FÍSICA</a:t>
            </a:r>
          </a:p>
          <a:p>
            <a:pPr eaLnBrk="0" hangingPunct="0">
              <a:defRPr/>
            </a:pPr>
            <a:r>
              <a:rPr lang="es-ES" sz="600" b="1" dirty="0">
                <a:solidFill>
                  <a:schemeClr val="bg1"/>
                </a:solidFill>
                <a:latin typeface="Verdana" pitchFamily="34" charset="0"/>
                <a:cs typeface="+mn-cs"/>
              </a:rPr>
              <a:t>NICOLAU, TORRES </a:t>
            </a:r>
            <a:br>
              <a:rPr lang="es-ES" sz="600" b="1" dirty="0">
                <a:solidFill>
                  <a:schemeClr val="bg1"/>
                </a:solidFill>
                <a:latin typeface="Verdana" pitchFamily="34" charset="0"/>
                <a:cs typeface="+mn-cs"/>
              </a:rPr>
            </a:br>
            <a:r>
              <a:rPr lang="es-ES" sz="600" b="1" dirty="0">
                <a:solidFill>
                  <a:schemeClr val="bg1"/>
                </a:solidFill>
                <a:latin typeface="Verdana" pitchFamily="34" charset="0"/>
                <a:cs typeface="+mn-cs"/>
              </a:rPr>
              <a:t>E PENTEADO</a:t>
            </a:r>
          </a:p>
        </p:txBody>
      </p:sp>
      <p:sp>
        <p:nvSpPr>
          <p:cNvPr id="22" name="CuadroTexto 5"/>
          <p:cNvSpPr txBox="1">
            <a:spLocks noChangeArrowheads="1"/>
          </p:cNvSpPr>
          <p:nvPr/>
        </p:nvSpPr>
        <p:spPr bwMode="auto">
          <a:xfrm>
            <a:off x="1908175" y="6332538"/>
            <a:ext cx="420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ANOTAÇÕES EM AULA</a:t>
            </a:r>
          </a:p>
          <a:p>
            <a:pPr>
              <a:defRPr/>
            </a:pPr>
            <a:r>
              <a:rPr lang="es-ES" sz="10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Capítulo 36 – Magnetismo e </a:t>
            </a:r>
            <a:r>
              <a:rPr lang="es-ES" sz="1000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fontes</a:t>
            </a:r>
            <a:r>
              <a:rPr lang="es-ES" sz="10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de campo magnético</a:t>
            </a:r>
            <a:endParaRPr lang="pt-BR" sz="1000" b="1" dirty="0">
              <a:solidFill>
                <a:schemeClr val="bg1"/>
              </a:solidFill>
              <a:latin typeface="Verdana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3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/>
          <a:ea typeface="+mj-ea"/>
          <a:cs typeface="ＭＳ Ｐゴシック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•"/>
        <a:defRPr sz="2100" b="1">
          <a:solidFill>
            <a:schemeClr val="tx1"/>
          </a:solidFill>
          <a:latin typeface="Verdana"/>
          <a:ea typeface="+mn-ea"/>
          <a:cs typeface="ＭＳ Ｐゴシック" pitchFamily="34" charset="-128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/>
          <a:ea typeface="+mn-ea"/>
          <a:cs typeface="ＭＳ Ｐゴシック" pitchFamily="34" charset="-128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Verdana"/>
          <a:ea typeface="+mn-ea"/>
          <a:cs typeface="ＭＳ Ｐゴシック" pitchFamily="34" charset="-128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/>
          <a:ea typeface="+mn-ea"/>
          <a:cs typeface="ＭＳ Ｐゴシック" pitchFamily="34" charset="-128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/>
          <a:ea typeface="+mn-ea"/>
          <a:cs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2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wmf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0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3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31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5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wmf"/><Relationship Id="rId11" Type="http://schemas.openxmlformats.org/officeDocument/2006/relationships/image" Target="../media/image48.wmf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49.png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6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46.wmf"/><Relationship Id="rId4" Type="http://schemas.openxmlformats.org/officeDocument/2006/relationships/image" Target="../media/image51.png"/><Relationship Id="rId9" Type="http://schemas.openxmlformats.org/officeDocument/2006/relationships/oleObject" Target="../embeddings/oleObject31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derna.com.br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2" descr="tes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" r="7916"/>
          <a:stretch>
            <a:fillRect/>
          </a:stretch>
        </p:blipFill>
        <p:spPr bwMode="auto">
          <a:xfrm>
            <a:off x="723900" y="0"/>
            <a:ext cx="84201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n 1" descr="topo_fisi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137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uadroTexto 11"/>
          <p:cNvSpPr txBox="1">
            <a:spLocks noChangeArrowheads="1"/>
          </p:cNvSpPr>
          <p:nvPr/>
        </p:nvSpPr>
        <p:spPr bwMode="auto">
          <a:xfrm>
            <a:off x="1023938" y="971550"/>
            <a:ext cx="8969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200" b="1">
                <a:solidFill>
                  <a:srgbClr val="FFFFFF"/>
                </a:solidFill>
                <a:latin typeface="Verdana" pitchFamily="34" charset="0"/>
              </a:rPr>
              <a:t>Capítulo</a:t>
            </a:r>
          </a:p>
        </p:txBody>
      </p:sp>
      <p:sp>
        <p:nvSpPr>
          <p:cNvPr id="10245" name="CuadroTexto 27"/>
          <p:cNvSpPr txBox="1">
            <a:spLocks noChangeArrowheads="1"/>
          </p:cNvSpPr>
          <p:nvPr/>
        </p:nvSpPr>
        <p:spPr bwMode="auto">
          <a:xfrm>
            <a:off x="1038225" y="1130300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4000" b="1">
                <a:solidFill>
                  <a:srgbClr val="FFFFFF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10246" name="CuadroTexto 28"/>
          <p:cNvSpPr txBox="1">
            <a:spLocks noChangeArrowheads="1"/>
          </p:cNvSpPr>
          <p:nvPr/>
        </p:nvSpPr>
        <p:spPr bwMode="auto">
          <a:xfrm>
            <a:off x="2339975" y="844550"/>
            <a:ext cx="4968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solidFill>
                  <a:schemeClr val="bg1"/>
                </a:solidFill>
                <a:latin typeface="Verdana" pitchFamily="34" charset="0"/>
              </a:rPr>
              <a:t>Magnetismo e fontes </a:t>
            </a:r>
            <a:br>
              <a:rPr lang="pt-BR" altLang="pt-BR" sz="2800" b="1">
                <a:solidFill>
                  <a:schemeClr val="bg1"/>
                </a:solidFill>
                <a:latin typeface="Verdana" pitchFamily="34" charset="0"/>
              </a:rPr>
            </a:br>
            <a:r>
              <a:rPr lang="pt-BR" altLang="pt-BR" sz="2800" b="1">
                <a:solidFill>
                  <a:schemeClr val="bg1"/>
                </a:solidFill>
                <a:latin typeface="Verdana" pitchFamily="34" charset="0"/>
              </a:rPr>
              <a:t>de campo magnético</a:t>
            </a:r>
          </a:p>
        </p:txBody>
      </p:sp>
      <p:pic>
        <p:nvPicPr>
          <p:cNvPr id="10247" name="Imagen 2" descr="rodape_fisi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25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CuadroTexto 5"/>
          <p:cNvSpPr txBox="1">
            <a:spLocks noChangeArrowheads="1"/>
          </p:cNvSpPr>
          <p:nvPr/>
        </p:nvSpPr>
        <p:spPr bwMode="auto">
          <a:xfrm>
            <a:off x="1908175" y="6332538"/>
            <a:ext cx="420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ANOTAÇÕES EM AULA</a:t>
            </a:r>
          </a:p>
          <a:p>
            <a:pPr eaLnBrk="1" hangingPunct="1"/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Capítulo 36 – Magnetismo e fontes de campo magnético</a:t>
            </a:r>
            <a:endParaRPr lang="pt-BR" altLang="pt-BR" sz="10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249" name="CuadroTexto 19"/>
          <p:cNvSpPr txBox="1">
            <a:spLocks noChangeArrowheads="1"/>
          </p:cNvSpPr>
          <p:nvPr/>
        </p:nvSpPr>
        <p:spPr bwMode="auto">
          <a:xfrm>
            <a:off x="7938" y="6348413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600" b="1">
                <a:solidFill>
                  <a:schemeClr val="bg1"/>
                </a:solidFill>
                <a:latin typeface="Verdana" pitchFamily="34" charset="0"/>
              </a:rPr>
              <a:t>FÍSICA</a:t>
            </a:r>
          </a:p>
          <a:p>
            <a:r>
              <a:rPr lang="es-ES" altLang="pt-BR" sz="600" b="1">
                <a:solidFill>
                  <a:schemeClr val="bg1"/>
                </a:solidFill>
                <a:latin typeface="Verdana" pitchFamily="34" charset="0"/>
              </a:rPr>
              <a:t>NICOLAU, TORRES </a:t>
            </a:r>
            <a:br>
              <a:rPr lang="es-ES" altLang="pt-BR" sz="600" b="1">
                <a:solidFill>
                  <a:schemeClr val="bg1"/>
                </a:solidFill>
                <a:latin typeface="Verdana" pitchFamily="34" charset="0"/>
              </a:rPr>
            </a:br>
            <a:r>
              <a:rPr lang="es-ES" altLang="pt-BR" sz="600" b="1">
                <a:solidFill>
                  <a:schemeClr val="bg1"/>
                </a:solidFill>
                <a:latin typeface="Verdana" pitchFamily="34" charset="0"/>
              </a:rPr>
              <a:t>E PENTEADO</a:t>
            </a:r>
          </a:p>
        </p:txBody>
      </p:sp>
      <p:pic>
        <p:nvPicPr>
          <p:cNvPr id="10250" name="Picture 15" descr="botao_sair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16663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9" descr="Moderna_Neg_cmyk_uncoa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6389688"/>
            <a:ext cx="1060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8281987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Inseparabilidade dos polos de um ímã</a:t>
            </a:r>
            <a:endParaRPr lang="en-US" altLang="pt-BR" sz="21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Ao partir um ímã transversalmente, é impossível obter partes com apenas um polo.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Observa-se que cada parte obtida constitui um novo ímã.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Essa propriedade é denominada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inseparabilidade dos polos de um ímã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.</a:t>
            </a:r>
            <a:endParaRPr lang="en-US" altLang="pt-BR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459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36.2</a:t>
            </a:r>
          </a:p>
        </p:txBody>
      </p:sp>
      <p:sp>
        <p:nvSpPr>
          <p:cNvPr id="19460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8281987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Inseparabilidade dos polos de um ímã</a:t>
            </a:r>
          </a:p>
        </p:txBody>
      </p:sp>
      <p:sp>
        <p:nvSpPr>
          <p:cNvPr id="20483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36.2</a:t>
            </a:r>
          </a:p>
        </p:txBody>
      </p:sp>
      <p:sp>
        <p:nvSpPr>
          <p:cNvPr id="20484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  <p:grpSp>
        <p:nvGrpSpPr>
          <p:cNvPr id="2" name="Grupo 15"/>
          <p:cNvGrpSpPr>
            <a:grpSpLocks/>
          </p:cNvGrpSpPr>
          <p:nvPr/>
        </p:nvGrpSpPr>
        <p:grpSpPr bwMode="auto">
          <a:xfrm>
            <a:off x="565150" y="2636838"/>
            <a:ext cx="8496300" cy="1816100"/>
            <a:chOff x="647700" y="2708275"/>
            <a:chExt cx="8496301" cy="1816097"/>
          </a:xfrm>
        </p:grpSpPr>
        <p:pic>
          <p:nvPicPr>
            <p:cNvPr id="20487" name="Imagem 37" descr="004_G_C36_DVD_AN_VU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2708275"/>
              <a:ext cx="8280400" cy="169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AutoShape 7"/>
            <p:cNvSpPr>
              <a:spLocks noChangeAspect="1" noChangeArrowheads="1"/>
            </p:cNvSpPr>
            <p:nvPr/>
          </p:nvSpPr>
          <p:spPr bwMode="auto">
            <a:xfrm>
              <a:off x="708025" y="2878138"/>
              <a:ext cx="7751763" cy="158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0489" name="Retângulo 14"/>
            <p:cNvSpPr>
              <a:spLocks noChangeArrowheads="1"/>
            </p:cNvSpPr>
            <p:nvPr/>
          </p:nvSpPr>
          <p:spPr bwMode="auto">
            <a:xfrm rot="-5400000">
              <a:off x="8577820" y="3958192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</p:grp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612775" y="4921250"/>
            <a:ext cx="789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000">
                <a:latin typeface="Verdana" pitchFamily="34" charset="0"/>
              </a:rPr>
              <a:t>Ao partir um ímã transversalmente, cada parte obtida constitui um novo ímã.</a:t>
            </a:r>
            <a:endParaRPr lang="en-US" altLang="pt-BR" sz="20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4549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terrestre</a:t>
            </a:r>
          </a:p>
        </p:txBody>
      </p:sp>
      <p:sp>
        <p:nvSpPr>
          <p:cNvPr id="27651" name="CuadroTexto 5"/>
          <p:cNvSpPr txBox="1">
            <a:spLocks noChangeArrowheads="1"/>
          </p:cNvSpPr>
          <p:nvPr/>
        </p:nvSpPr>
        <p:spPr bwMode="auto">
          <a:xfrm>
            <a:off x="611188" y="917575"/>
            <a:ext cx="82819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A Terra se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comporta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como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um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enorme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ímã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, com o polo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magnético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sul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localizado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nas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imediações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norte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geográfico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e o polo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magnético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norte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localizado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nas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imediações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sul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geográfico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.</a:t>
            </a:r>
            <a:endParaRPr lang="en-US" sz="2000" b="1" spc="-5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1508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36.3</a:t>
            </a:r>
          </a:p>
        </p:txBody>
      </p:sp>
      <p:sp>
        <p:nvSpPr>
          <p:cNvPr id="22531" name="AutoShape 5"/>
          <p:cNvSpPr>
            <a:spLocks noChangeAspect="1" noChangeArrowheads="1"/>
          </p:cNvSpPr>
          <p:nvPr/>
        </p:nvSpPr>
        <p:spPr bwMode="auto">
          <a:xfrm>
            <a:off x="708025" y="333375"/>
            <a:ext cx="7561263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2532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4549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terrestre</a:t>
            </a:r>
          </a:p>
        </p:txBody>
      </p:sp>
      <p:grpSp>
        <p:nvGrpSpPr>
          <p:cNvPr id="2" name="Grupo 14"/>
          <p:cNvGrpSpPr>
            <a:grpSpLocks/>
          </p:cNvGrpSpPr>
          <p:nvPr/>
        </p:nvGrpSpPr>
        <p:grpSpPr bwMode="auto">
          <a:xfrm>
            <a:off x="1211263" y="915988"/>
            <a:ext cx="6991350" cy="5102225"/>
            <a:chOff x="1211448" y="916049"/>
            <a:chExt cx="6990752" cy="5102164"/>
          </a:xfrm>
        </p:grpSpPr>
        <p:sp>
          <p:nvSpPr>
            <p:cNvPr id="22534" name="TextBox 2"/>
            <p:cNvSpPr txBox="1">
              <a:spLocks noChangeArrowheads="1"/>
            </p:cNvSpPr>
            <p:nvPr/>
          </p:nvSpPr>
          <p:spPr bwMode="auto">
            <a:xfrm>
              <a:off x="6962363" y="5710238"/>
              <a:ext cx="12398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400">
                  <a:latin typeface="Verdana" pitchFamily="34" charset="0"/>
                </a:rPr>
                <a:t>O ímã Terra</a:t>
              </a:r>
            </a:p>
          </p:txBody>
        </p:sp>
        <p:pic>
          <p:nvPicPr>
            <p:cNvPr id="22535" name="Picture 12" descr="G:\DEPTO\PPTs\Vereda_DIGITAL\Editados\Física\Lote3\VD-FIS-Lote3-Cap36\imgs\005_G_C36_DVD_AN_VU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48" y="916049"/>
              <a:ext cx="6721104" cy="500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Retângulo 13"/>
            <p:cNvSpPr>
              <a:spLocks noChangeArrowheads="1"/>
            </p:cNvSpPr>
            <p:nvPr/>
          </p:nvSpPr>
          <p:spPr bwMode="auto">
            <a:xfrm rot="-5400000">
              <a:off x="7628182" y="3601934"/>
              <a:ext cx="84189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ADILSON SECCO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5"/>
          <p:cNvSpPr txBox="1">
            <a:spLocks noChangeArrowheads="1"/>
          </p:cNvSpPr>
          <p:nvPr/>
        </p:nvSpPr>
        <p:spPr bwMode="auto">
          <a:xfrm>
            <a:off x="611188" y="917575"/>
            <a:ext cx="80581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A bússola</a:t>
            </a:r>
            <a:endParaRPr lang="en-US" altLang="pt-BR" sz="21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 bússola é um instrumento usado para orientação.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Ela é constituída de um ímã em forma de losango, denominado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agulha magnética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, montado em um painel dotado de pontos cardeais.</a:t>
            </a:r>
            <a:endParaRPr lang="en-US" altLang="pt-BR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555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36.3</a:t>
            </a:r>
          </a:p>
        </p:txBody>
      </p:sp>
      <p:sp>
        <p:nvSpPr>
          <p:cNvPr id="23556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4549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terrestre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2039938" y="981075"/>
            <a:ext cx="5040312" cy="5040313"/>
            <a:chOff x="2039938" y="981075"/>
            <a:chExt cx="5040312" cy="5040313"/>
          </a:xfrm>
        </p:grpSpPr>
        <p:pic>
          <p:nvPicPr>
            <p:cNvPr id="24582" name="Imagem 15" descr="006-f-C36-DVD-AN-VU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938" y="981075"/>
              <a:ext cx="5040312" cy="5040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Retângulo 12"/>
            <p:cNvSpPr>
              <a:spLocks noChangeArrowheads="1"/>
            </p:cNvSpPr>
            <p:nvPr/>
          </p:nvSpPr>
          <p:spPr bwMode="auto">
            <a:xfrm rot="-5400000">
              <a:off x="5974863" y="3803815"/>
              <a:ext cx="127470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F9PHOTOS/SHUTTERSTOCK</a:t>
              </a:r>
            </a:p>
          </p:txBody>
        </p:sp>
      </p:grpSp>
      <p:sp>
        <p:nvSpPr>
          <p:cNvPr id="24579" name="CuadroTexto 5"/>
          <p:cNvSpPr txBox="1">
            <a:spLocks noChangeArrowheads="1"/>
          </p:cNvSpPr>
          <p:nvPr/>
        </p:nvSpPr>
        <p:spPr bwMode="auto">
          <a:xfrm>
            <a:off x="611188" y="917575"/>
            <a:ext cx="1800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A bússola</a:t>
            </a:r>
          </a:p>
        </p:txBody>
      </p:sp>
      <p:sp>
        <p:nvSpPr>
          <p:cNvPr id="24580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36.3</a:t>
            </a:r>
          </a:p>
        </p:txBody>
      </p:sp>
      <p:sp>
        <p:nvSpPr>
          <p:cNvPr id="24581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4549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terrestre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821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e linhas de indução</a:t>
            </a:r>
          </a:p>
        </p:txBody>
      </p:sp>
      <p:sp>
        <p:nvSpPr>
          <p:cNvPr id="35842" name="CuadroTexto 5"/>
          <p:cNvSpPr txBox="1">
            <a:spLocks noChangeArrowheads="1"/>
          </p:cNvSpPr>
          <p:nvPr/>
        </p:nvSpPr>
        <p:spPr bwMode="auto">
          <a:xfrm>
            <a:off x="611188" y="917575"/>
            <a:ext cx="82819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Ao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ser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colocada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nas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proximidades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de um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ímã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, a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agulha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magnética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de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uma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bússola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orienta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-se em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uma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direção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que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varia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com a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posição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da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bússola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em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relação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ao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ímã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.</a:t>
            </a:r>
          </a:p>
          <a:p>
            <a:pPr eaLnBrk="0" hangingPunct="0">
              <a:lnSpc>
                <a:spcPct val="150000"/>
              </a:lnSpc>
              <a:defRPr/>
            </a:pPr>
            <a:endParaRPr lang="en-US" sz="2000" spc="-40" dirty="0">
              <a:solidFill>
                <a:srgbClr val="000000"/>
              </a:solidFill>
              <a:latin typeface="Verdana" pitchFamily="34" charset="0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Isso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significa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que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o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ímã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influencia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o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espaço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que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o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envolve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por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meio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da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criação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de um campo de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forças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em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torno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de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si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mesmo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.</a:t>
            </a:r>
          </a:p>
          <a:p>
            <a:pPr eaLnBrk="0" hangingPunct="0">
              <a:lnSpc>
                <a:spcPct val="150000"/>
              </a:lnSpc>
              <a:defRPr/>
            </a:pPr>
            <a:endParaRPr lang="en-US" sz="2000" spc="-40" dirty="0">
              <a:solidFill>
                <a:srgbClr val="000000"/>
              </a:solidFill>
              <a:latin typeface="Verdana" pitchFamily="34" charset="0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Esse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campo é </a:t>
            </a:r>
            <a:r>
              <a:rPr lang="en-US" sz="2000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denominado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b="1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campo </a:t>
            </a:r>
            <a:r>
              <a:rPr lang="en-US" sz="2000" b="1" spc="-4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magnético</a:t>
            </a:r>
            <a:r>
              <a:rPr lang="en-US" sz="2000" spc="-40" dirty="0">
                <a:solidFill>
                  <a:srgbClr val="000000"/>
                </a:solidFill>
                <a:latin typeface="Verdana" pitchFamily="34" charset="0"/>
                <a:cs typeface="+mn-cs"/>
              </a:rPr>
              <a:t>.</a:t>
            </a:r>
            <a:endParaRPr lang="en-US" sz="2000" b="1" spc="-4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5604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uadroTexto 5"/>
          <p:cNvSpPr txBox="1">
            <a:spLocks noChangeArrowheads="1"/>
          </p:cNvSpPr>
          <p:nvPr/>
        </p:nvSpPr>
        <p:spPr bwMode="auto">
          <a:xfrm>
            <a:off x="612775" y="917575"/>
            <a:ext cx="83534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 cada ponto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do campo magnético, associamos uma grandeza vetorial denominada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vetor indução magnética 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ou simplesmente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vetor campo magnético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, indicado por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B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 .</a:t>
            </a:r>
          </a:p>
        </p:txBody>
      </p:sp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36.4</a:t>
            </a:r>
          </a:p>
        </p:txBody>
      </p:sp>
      <p:sp>
        <p:nvSpPr>
          <p:cNvPr id="2662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821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e linhas de indução</a:t>
            </a:r>
          </a:p>
        </p:txBody>
      </p:sp>
      <p:cxnSp>
        <p:nvCxnSpPr>
          <p:cNvPr id="10" name="Conector de seta reta 9"/>
          <p:cNvCxnSpPr>
            <a:cxnSpLocks noChangeShapeType="1"/>
          </p:cNvCxnSpPr>
          <p:nvPr/>
        </p:nvCxnSpPr>
        <p:spPr bwMode="auto">
          <a:xfrm flipV="1">
            <a:off x="7762875" y="2001838"/>
            <a:ext cx="1714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9" descr="G:\DEPTO\PPTs\Vereda_DIGITAL\Editados\Física\Lote3\VD-FIS-Lote3-Cap36\imgs\007_G_C36_DVD_AN_VU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806575"/>
            <a:ext cx="39624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CuadroTexto 5"/>
          <p:cNvSpPr txBox="1">
            <a:spLocks noChangeArrowheads="1"/>
          </p:cNvSpPr>
          <p:nvPr/>
        </p:nvSpPr>
        <p:spPr bwMode="auto">
          <a:xfrm>
            <a:off x="611188" y="919163"/>
            <a:ext cx="4465637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O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vetor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campo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magnético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tem as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seguintes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características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:</a:t>
            </a:r>
          </a:p>
          <a:p>
            <a:pPr marL="177800" indent="-177800"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000" b="1" dirty="0">
              <a:solidFill>
                <a:srgbClr val="000000"/>
              </a:solidFill>
              <a:latin typeface="Verdana" pitchFamily="34" charset="0"/>
              <a:cs typeface="Calibri" pitchFamily="34" charset="0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Direção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direção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de </a:t>
            </a:r>
            <a:r>
              <a:rPr lang="en-US" sz="2000" i="1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é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aquela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qual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se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dispõe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agulha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magnética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Calibri" pitchFamily="34" charset="0"/>
              </a:rPr>
              <a:t>.</a:t>
            </a:r>
          </a:p>
          <a:p>
            <a:pPr marL="177800" indent="-177800"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  <a:cs typeface="Calibri" pitchFamily="34" charset="0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Sentido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sentido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de </a:t>
            </a:r>
            <a:r>
              <a:rPr lang="en-US" sz="20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B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é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aquele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para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qual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aponta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o polo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norte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da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agulha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+mn-cs"/>
              </a:rPr>
              <a:t>. </a:t>
            </a:r>
          </a:p>
        </p:txBody>
      </p:sp>
      <p:sp>
        <p:nvSpPr>
          <p:cNvPr id="27652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36.4</a:t>
            </a:r>
          </a:p>
        </p:txBody>
      </p:sp>
      <p:sp>
        <p:nvSpPr>
          <p:cNvPr id="27653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821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e linhas de indução</a:t>
            </a:r>
          </a:p>
        </p:txBody>
      </p:sp>
      <p:sp>
        <p:nvSpPr>
          <p:cNvPr id="2060" name="AutoShape 10"/>
          <p:cNvSpPr>
            <a:spLocks noChangeAspect="1" noChangeArrowheads="1"/>
          </p:cNvSpPr>
          <p:nvPr/>
        </p:nvSpPr>
        <p:spPr bwMode="auto">
          <a:xfrm>
            <a:off x="5245100" y="1809750"/>
            <a:ext cx="350361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058" name="Retângulo 21"/>
          <p:cNvSpPr>
            <a:spLocks noChangeArrowheads="1"/>
          </p:cNvSpPr>
          <p:nvPr/>
        </p:nvSpPr>
        <p:spPr bwMode="auto">
          <a:xfrm rot="-5400000">
            <a:off x="7865269" y="3471069"/>
            <a:ext cx="9477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600">
                <a:latin typeface="Verdana" pitchFamily="34" charset="0"/>
              </a:rPr>
              <a:t>STUDIO CAPARROZ</a:t>
            </a:r>
          </a:p>
        </p:txBody>
      </p:sp>
      <p:cxnSp>
        <p:nvCxnSpPr>
          <p:cNvPr id="14" name="Conector de seta reta 13"/>
          <p:cNvCxnSpPr>
            <a:cxnSpLocks noChangeShapeType="1"/>
          </p:cNvCxnSpPr>
          <p:nvPr/>
        </p:nvCxnSpPr>
        <p:spPr bwMode="auto">
          <a:xfrm flipV="1">
            <a:off x="3679825" y="2447925"/>
            <a:ext cx="1714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de seta reta 18"/>
          <p:cNvCxnSpPr>
            <a:cxnSpLocks noChangeShapeType="1"/>
          </p:cNvCxnSpPr>
          <p:nvPr/>
        </p:nvCxnSpPr>
        <p:spPr bwMode="auto">
          <a:xfrm flipV="1">
            <a:off x="3698875" y="4279900"/>
            <a:ext cx="1714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7573963" y="18288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P</a:t>
            </a:r>
            <a:endParaRPr lang="pt-BR" altLang="pt-BR" sz="2000"/>
          </a:p>
        </p:txBody>
      </p:sp>
      <p:grpSp>
        <p:nvGrpSpPr>
          <p:cNvPr id="2" name="Grupo 17"/>
          <p:cNvGrpSpPr>
            <a:grpSpLocks/>
          </p:cNvGrpSpPr>
          <p:nvPr/>
        </p:nvGrpSpPr>
        <p:grpSpPr bwMode="auto">
          <a:xfrm>
            <a:off x="7797800" y="1444625"/>
            <a:ext cx="360363" cy="400050"/>
            <a:chOff x="5702938" y="1317625"/>
            <a:chExt cx="360996" cy="400110"/>
          </a:xfrm>
        </p:grpSpPr>
        <p:sp>
          <p:nvSpPr>
            <p:cNvPr id="27660" name="Retângulo 12"/>
            <p:cNvSpPr>
              <a:spLocks noChangeArrowheads="1"/>
            </p:cNvSpPr>
            <p:nvPr/>
          </p:nvSpPr>
          <p:spPr bwMode="auto">
            <a:xfrm>
              <a:off x="5702938" y="1317625"/>
              <a:ext cx="360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2000" i="1">
                  <a:solidFill>
                    <a:srgbClr val="000000"/>
                  </a:solidFill>
                  <a:latin typeface="Verdana" pitchFamily="34" charset="0"/>
                </a:rPr>
                <a:t>B</a:t>
              </a:r>
              <a:endParaRPr lang="pt-BR" altLang="pt-BR" sz="2000"/>
            </a:p>
          </p:txBody>
        </p:sp>
        <p:cxnSp>
          <p:nvCxnSpPr>
            <p:cNvPr id="27661" name="Conector de seta reta 15"/>
            <p:cNvCxnSpPr>
              <a:cxnSpLocks noChangeShapeType="1"/>
            </p:cNvCxnSpPr>
            <p:nvPr/>
          </p:nvCxnSpPr>
          <p:spPr bwMode="auto">
            <a:xfrm flipV="1">
              <a:off x="5827601" y="1372994"/>
              <a:ext cx="17145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/>
      <p:bldP spid="2060" grpId="0"/>
      <p:bldP spid="2058" grpId="0"/>
      <p:bldP spid="2058" grpId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uadroTexto 5"/>
          <p:cNvSpPr txBox="1">
            <a:spLocks noChangeArrowheads="1"/>
          </p:cNvSpPr>
          <p:nvPr/>
        </p:nvSpPr>
        <p:spPr bwMode="auto">
          <a:xfrm>
            <a:off x="611188" y="917575"/>
            <a:ext cx="81375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A </a:t>
            </a:r>
            <a:r>
              <a:rPr lang="en-US" sz="2000" b="1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linha</a:t>
            </a:r>
            <a:r>
              <a:rPr lang="en-US" sz="2000" b="1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de </a:t>
            </a:r>
            <a:r>
              <a:rPr lang="en-US" sz="2000" b="1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indução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é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uma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linha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imaginária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que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indica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a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direção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e 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sentido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vetor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campo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magnético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em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cada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ponto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do campo.</a:t>
            </a:r>
          </a:p>
          <a:p>
            <a:pPr eaLnBrk="0" hangingPunct="0">
              <a:lnSpc>
                <a:spcPct val="150000"/>
              </a:lnSpc>
              <a:defRPr/>
            </a:pPr>
            <a:endParaRPr lang="en-US" sz="2000" spc="-50" dirty="0">
              <a:solidFill>
                <a:srgbClr val="000000"/>
              </a:solidFill>
              <a:latin typeface="Verdana" pitchFamily="34" charset="0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vetor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campo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magnético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é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sempre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tangente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à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linha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de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indução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e tem 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mesmo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sentido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que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ela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.</a:t>
            </a:r>
          </a:p>
          <a:p>
            <a:pPr eaLnBrk="0" hangingPunct="0">
              <a:lnSpc>
                <a:spcPct val="150000"/>
              </a:lnSpc>
              <a:defRPr/>
            </a:pPr>
            <a:endParaRPr lang="en-US" sz="2000" spc="-50" dirty="0">
              <a:solidFill>
                <a:srgbClr val="000000"/>
              </a:solidFill>
              <a:latin typeface="Verdana" pitchFamily="34" charset="0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Observe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que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as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linhas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de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indução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partem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do polo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norte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do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ímã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/>
            </a:r>
            <a:b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</a:b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e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chegam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ao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 polo </a:t>
            </a:r>
            <a:r>
              <a:rPr lang="en-US" sz="2000" spc="-5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sul</a:t>
            </a:r>
            <a:r>
              <a:rPr lang="en-US" sz="2000" spc="-50" dirty="0">
                <a:solidFill>
                  <a:srgbClr val="000000"/>
                </a:solidFill>
                <a:latin typeface="Verdana" pitchFamily="34" charset="0"/>
                <a:cs typeface="+mn-cs"/>
              </a:rPr>
              <a:t>.</a:t>
            </a:r>
          </a:p>
        </p:txBody>
      </p:sp>
      <p:sp>
        <p:nvSpPr>
          <p:cNvPr id="28675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36.4</a:t>
            </a:r>
          </a:p>
        </p:txBody>
      </p:sp>
      <p:sp>
        <p:nvSpPr>
          <p:cNvPr id="28676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821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e linhas de indução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  <p:sp>
        <p:nvSpPr>
          <p:cNvPr id="7170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828198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latin typeface="Verdana" pitchFamily="34" charset="0"/>
              </a:rPr>
              <a:t>Ímãs</a:t>
            </a:r>
          </a:p>
          <a:p>
            <a:pPr>
              <a:lnSpc>
                <a:spcPct val="150000"/>
              </a:lnSpc>
            </a:pPr>
            <a:r>
              <a:rPr lang="en-US" altLang="pt-BR" sz="2000">
                <a:latin typeface="Verdana" pitchFamily="34" charset="0"/>
              </a:rPr>
              <a:t>Os ímãs têm a propriedade de atrair objetos de ferro.</a:t>
            </a:r>
          </a:p>
          <a:p>
            <a:pPr>
              <a:lnSpc>
                <a:spcPct val="150000"/>
              </a:lnSpc>
            </a:pPr>
            <a:r>
              <a:rPr lang="en-US" altLang="pt-BR" sz="2000">
                <a:latin typeface="Verdana" pitchFamily="34" charset="0"/>
              </a:rPr>
              <a:t>Esse fato foi observado pela primeira vez com um minério </a:t>
            </a:r>
            <a:br>
              <a:rPr lang="en-US" altLang="pt-BR" sz="2000">
                <a:latin typeface="Verdana" pitchFamily="34" charset="0"/>
              </a:rPr>
            </a:br>
            <a:r>
              <a:rPr lang="en-US" altLang="pt-BR" sz="2000">
                <a:latin typeface="Verdana" pitchFamily="34" charset="0"/>
              </a:rPr>
              <a:t>de ferro chamado magnetita.</a:t>
            </a:r>
          </a:p>
        </p:txBody>
      </p:sp>
      <p:sp>
        <p:nvSpPr>
          <p:cNvPr id="11268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612775" y="5635625"/>
            <a:ext cx="8281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1400">
                <a:latin typeface="Verdana" pitchFamily="34" charset="0"/>
              </a:rPr>
              <a:t>As linhas de indução não se cruzam e, nas regiões onde estão mais próximas, o campo magnético é mais intenso.</a:t>
            </a:r>
            <a:endParaRPr lang="en-US" altLang="pt-BR" sz="1400">
              <a:latin typeface="Verdana" pitchFamily="34" charset="0"/>
            </a:endParaRPr>
          </a:p>
        </p:txBody>
      </p:sp>
      <p:sp>
        <p:nvSpPr>
          <p:cNvPr id="1035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36.4</a:t>
            </a:r>
          </a:p>
        </p:txBody>
      </p:sp>
      <p:sp>
        <p:nvSpPr>
          <p:cNvPr id="1036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821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e linhas de indução</a:t>
            </a:r>
          </a:p>
        </p:txBody>
      </p:sp>
      <p:grpSp>
        <p:nvGrpSpPr>
          <p:cNvPr id="7" name="Grupo 22"/>
          <p:cNvGrpSpPr>
            <a:grpSpLocks/>
          </p:cNvGrpSpPr>
          <p:nvPr/>
        </p:nvGrpSpPr>
        <p:grpSpPr bwMode="auto">
          <a:xfrm>
            <a:off x="1527175" y="887413"/>
            <a:ext cx="6089650" cy="4635500"/>
            <a:chOff x="1527021" y="791913"/>
            <a:chExt cx="6089959" cy="4635500"/>
          </a:xfrm>
        </p:grpSpPr>
        <p:sp>
          <p:nvSpPr>
            <p:cNvPr id="1038" name="Retângulo 12"/>
            <p:cNvSpPr>
              <a:spLocks noChangeArrowheads="1"/>
            </p:cNvSpPr>
            <p:nvPr/>
          </p:nvSpPr>
          <p:spPr bwMode="auto">
            <a:xfrm rot="-5400000">
              <a:off x="6654020" y="4700329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  <p:pic>
          <p:nvPicPr>
            <p:cNvPr id="1039" name="Picture 12" descr="G:\DEPTO\PPTs\Vereda_DIGITAL\Editados\Física\Lote3\VD-FIS-Lote3-Cap36\imgs\008_G_C36_DVD_AN_VUF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021" y="1244185"/>
              <a:ext cx="6089959" cy="4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051" name="Object 13"/>
            <p:cNvGraphicFramePr>
              <a:graphicFrameLocks noChangeAspect="1"/>
            </p:cNvGraphicFramePr>
            <p:nvPr/>
          </p:nvGraphicFramePr>
          <p:xfrm>
            <a:off x="3675063" y="791913"/>
            <a:ext cx="314325" cy="528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Equation" r:id="rId5" imgW="164880" imgH="279360" progId="Equation.DSMT4">
                    <p:embed/>
                  </p:oleObj>
                </mc:Choice>
                <mc:Fallback>
                  <p:oleObj name="Equation" r:id="rId5" imgW="164880" imgH="27936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5063" y="791913"/>
                          <a:ext cx="314325" cy="5286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4"/>
            <p:cNvGraphicFramePr>
              <a:graphicFrameLocks noChangeAspect="1"/>
            </p:cNvGraphicFramePr>
            <p:nvPr/>
          </p:nvGraphicFramePr>
          <p:xfrm>
            <a:off x="6040938" y="1589116"/>
            <a:ext cx="2667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Equation" r:id="rId7" imgW="139680" imgH="241200" progId="Equation.DSMT4">
                    <p:embed/>
                  </p:oleObj>
                </mc:Choice>
                <mc:Fallback>
                  <p:oleObj name="Equation" r:id="rId7" imgW="139680" imgH="2412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0938" y="1589116"/>
                          <a:ext cx="2667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15"/>
            <p:cNvGraphicFramePr>
              <a:graphicFrameLocks noChangeAspect="1"/>
            </p:cNvGraphicFramePr>
            <p:nvPr/>
          </p:nvGraphicFramePr>
          <p:xfrm>
            <a:off x="5695950" y="792800"/>
            <a:ext cx="2667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Equation" r:id="rId9" imgW="139680" imgH="241200" progId="Equation.DSMT4">
                    <p:embed/>
                  </p:oleObj>
                </mc:Choice>
                <mc:Fallback>
                  <p:oleObj name="Equation" r:id="rId9" imgW="139680" imgH="24120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95950" y="792800"/>
                          <a:ext cx="2667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16"/>
            <p:cNvGraphicFramePr>
              <a:graphicFrameLocks noChangeAspect="1"/>
            </p:cNvGraphicFramePr>
            <p:nvPr/>
          </p:nvGraphicFramePr>
          <p:xfrm>
            <a:off x="2571750" y="4757488"/>
            <a:ext cx="339725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name="Equation" r:id="rId11" imgW="177480" imgH="291960" progId="Equation.DSMT4">
                    <p:embed/>
                  </p:oleObj>
                </mc:Choice>
                <mc:Fallback>
                  <p:oleObj name="Equation" r:id="rId11" imgW="177480" imgH="29196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1750" y="4757488"/>
                          <a:ext cx="339725" cy="552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17"/>
            <p:cNvGraphicFramePr>
              <a:graphicFrameLocks noChangeAspect="1"/>
            </p:cNvGraphicFramePr>
            <p:nvPr/>
          </p:nvGraphicFramePr>
          <p:xfrm>
            <a:off x="5875338" y="4898775"/>
            <a:ext cx="339725" cy="528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Equation" r:id="rId13" imgW="177480" imgH="279360" progId="Equation.DSMT4">
                    <p:embed/>
                  </p:oleObj>
                </mc:Choice>
                <mc:Fallback>
                  <p:oleObj name="Equation" r:id="rId13" imgW="177480" imgH="279360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5338" y="4898775"/>
                          <a:ext cx="339725" cy="5286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18"/>
            <p:cNvGraphicFramePr>
              <a:graphicFrameLocks noChangeAspect="1"/>
            </p:cNvGraphicFramePr>
            <p:nvPr/>
          </p:nvGraphicFramePr>
          <p:xfrm>
            <a:off x="3763077" y="1412873"/>
            <a:ext cx="116258" cy="2140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" name="Equation" r:id="rId15" imgW="88560" imgH="164880" progId="Equation.DSMT4">
                    <p:embed/>
                  </p:oleObj>
                </mc:Choice>
                <mc:Fallback>
                  <p:oleObj name="Equation" r:id="rId15" imgW="88560" imgH="164880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3077" y="1412873"/>
                          <a:ext cx="116258" cy="2140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9"/>
            <p:cNvGraphicFramePr>
              <a:graphicFrameLocks noChangeAspect="1"/>
            </p:cNvGraphicFramePr>
            <p:nvPr/>
          </p:nvGraphicFramePr>
          <p:xfrm>
            <a:off x="2680463" y="4566100"/>
            <a:ext cx="150812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name="Equation" r:id="rId17" imgW="114120" imgH="177480" progId="Equation.DSMT4">
                    <p:embed/>
                  </p:oleObj>
                </mc:Choice>
                <mc:Fallback>
                  <p:oleObj name="Equation" r:id="rId17" imgW="114120" imgH="177480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0463" y="4566100"/>
                          <a:ext cx="150812" cy="231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0"/>
            <p:cNvGraphicFramePr>
              <a:graphicFrameLocks noChangeAspect="1"/>
            </p:cNvGraphicFramePr>
            <p:nvPr/>
          </p:nvGraphicFramePr>
          <p:xfrm>
            <a:off x="5915850" y="4699450"/>
            <a:ext cx="168275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Equation" r:id="rId19" imgW="126720" imgH="164880" progId="Equation.DSMT4">
                    <p:embed/>
                  </p:oleObj>
                </mc:Choice>
                <mc:Fallback>
                  <p:oleObj name="Equation" r:id="rId19" imgW="126720" imgH="164880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15850" y="4699450"/>
                          <a:ext cx="168275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6907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Imantação de uma barra de ferro</a:t>
            </a:r>
          </a:p>
        </p:txBody>
      </p:sp>
      <p:sp>
        <p:nvSpPr>
          <p:cNvPr id="46082" name="CuadroTexto 5"/>
          <p:cNvSpPr txBox="1">
            <a:spLocks noChangeArrowheads="1"/>
          </p:cNvSpPr>
          <p:nvPr/>
        </p:nvSpPr>
        <p:spPr bwMode="auto">
          <a:xfrm>
            <a:off x="611188" y="922338"/>
            <a:ext cx="76533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Quando se aproxima uma barra de ferro de um ímã, </a:t>
            </a:r>
            <a:br>
              <a:rPr lang="en-US" altLang="pt-BR" sz="20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 barra se magnetiza.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Esse processo de magnetização é chamado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indução magnética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29700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612775" y="917575"/>
            <a:ext cx="48387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pt-BR" sz="2000" b="1" spc="-50" dirty="0">
                <a:latin typeface="Verdana" pitchFamily="34" charset="0"/>
                <a:cs typeface="+mn-cs"/>
              </a:rPr>
              <a:t>a) </a:t>
            </a:r>
            <a:r>
              <a:rPr lang="pt-BR" sz="2000" spc="-50" dirty="0">
                <a:latin typeface="Verdana" pitchFamily="34" charset="0"/>
                <a:cs typeface="+mn-cs"/>
              </a:rPr>
              <a:t>Ímãs elementares desordenados.</a:t>
            </a:r>
            <a:endParaRPr lang="en-US" sz="2000" spc="-50" dirty="0">
              <a:latin typeface="Verdana" pitchFamily="34" charset="0"/>
              <a:cs typeface="+mn-cs"/>
            </a:endParaRPr>
          </a:p>
        </p:txBody>
      </p:sp>
      <p:sp>
        <p:nvSpPr>
          <p:cNvPr id="30723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36.5</a:t>
            </a:r>
          </a:p>
        </p:txBody>
      </p:sp>
      <p:grpSp>
        <p:nvGrpSpPr>
          <p:cNvPr id="2" name="Grupo 14"/>
          <p:cNvGrpSpPr>
            <a:grpSpLocks/>
          </p:cNvGrpSpPr>
          <p:nvPr/>
        </p:nvGrpSpPr>
        <p:grpSpPr bwMode="auto">
          <a:xfrm>
            <a:off x="1557338" y="4281488"/>
            <a:ext cx="6029325" cy="1627187"/>
            <a:chOff x="1633888" y="4139828"/>
            <a:chExt cx="6027738" cy="1627188"/>
          </a:xfrm>
        </p:grpSpPr>
        <p:pic>
          <p:nvPicPr>
            <p:cNvPr id="30731" name="Imagem 16" descr="010_G_C36_DVD_AN_VU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888" y="4139828"/>
              <a:ext cx="3498850" cy="162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Imagem 17" descr="011_G_C36_DVD_AN_VUF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776" y="4416053"/>
              <a:ext cx="2355850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612775" y="3097213"/>
            <a:ext cx="83613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indent="-358775" eaLnBrk="0" hangingPunct="0">
              <a:lnSpc>
                <a:spcPct val="150000"/>
              </a:lnSpc>
              <a:defRPr/>
            </a:pPr>
            <a:r>
              <a:rPr lang="pt-BR" sz="2000" b="1" spc="-50" dirty="0">
                <a:latin typeface="Verdana" pitchFamily="34" charset="0"/>
                <a:cs typeface="+mn-cs"/>
              </a:rPr>
              <a:t>b) </a:t>
            </a:r>
            <a:r>
              <a:rPr lang="pt-BR" sz="2000" spc="-50" dirty="0">
                <a:latin typeface="Verdana" pitchFamily="34" charset="0"/>
                <a:cs typeface="+mn-cs"/>
              </a:rPr>
              <a:t>Ímãs elementares ordenados pela ação do campo magnético do ímã.</a:t>
            </a:r>
            <a:endParaRPr lang="en-US" sz="2000" spc="-50" dirty="0">
              <a:latin typeface="Verdana" pitchFamily="34" charset="0"/>
              <a:cs typeface="+mn-cs"/>
            </a:endParaRPr>
          </a:p>
        </p:txBody>
      </p:sp>
      <p:grpSp>
        <p:nvGrpSpPr>
          <p:cNvPr id="3" name="Grupo 20"/>
          <p:cNvGrpSpPr>
            <a:grpSpLocks/>
          </p:cNvGrpSpPr>
          <p:nvPr/>
        </p:nvGrpSpPr>
        <p:grpSpPr bwMode="auto">
          <a:xfrm>
            <a:off x="3455988" y="1773238"/>
            <a:ext cx="2409825" cy="1249362"/>
            <a:chOff x="3455988" y="1772558"/>
            <a:chExt cx="2410425" cy="1250679"/>
          </a:xfrm>
        </p:grpSpPr>
        <p:pic>
          <p:nvPicPr>
            <p:cNvPr id="30729" name="Imagem 15" descr="009_G_C36_DVD_AN_VUF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988" y="1772558"/>
              <a:ext cx="2232025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Retângulo 19"/>
            <p:cNvSpPr>
              <a:spLocks noChangeArrowheads="1"/>
            </p:cNvSpPr>
            <p:nvPr/>
          </p:nvSpPr>
          <p:spPr bwMode="auto">
            <a:xfrm rot="-5400000">
              <a:off x="5300232" y="2457057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</p:grpSp>
      <p:sp>
        <p:nvSpPr>
          <p:cNvPr id="35848" name="Retângulo 21"/>
          <p:cNvSpPr>
            <a:spLocks noChangeArrowheads="1"/>
          </p:cNvSpPr>
          <p:nvPr/>
        </p:nvSpPr>
        <p:spPr bwMode="auto">
          <a:xfrm rot="-5400000">
            <a:off x="7186613" y="5219700"/>
            <a:ext cx="947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600">
                <a:latin typeface="Verdana" pitchFamily="34" charset="0"/>
              </a:rPr>
              <a:t>STUDIO CAPARROZ</a:t>
            </a:r>
          </a:p>
        </p:txBody>
      </p:sp>
      <p:sp>
        <p:nvSpPr>
          <p:cNvPr id="3072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6907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Imantação de uma barra de ferro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19" grpId="0"/>
      <p:bldP spid="358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uadroTexto 5"/>
          <p:cNvSpPr txBox="1">
            <a:spLocks noChangeArrowheads="1"/>
          </p:cNvSpPr>
          <p:nvPr/>
        </p:nvSpPr>
        <p:spPr bwMode="auto">
          <a:xfrm>
            <a:off x="611188" y="917575"/>
            <a:ext cx="8137525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Se a barra de ferro se desmagnetiza com o afastamento </a:t>
            </a:r>
            <a:br>
              <a:rPr lang="en-US" altLang="pt-BR" sz="20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do ímã, dizemos que a imantação é temporária. 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Se a imantação se mantém, dizemos que é permanente. 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O ferro, o cobalto, o níquel e certas ligas metálicas, que podem ser fortemente imantadas, são denominados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substâncias ferromagnéticas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31747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36.5</a:t>
            </a:r>
          </a:p>
        </p:txBody>
      </p:sp>
      <p:sp>
        <p:nvSpPr>
          <p:cNvPr id="3174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6907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Imantação de uma barra de ferro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485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Experiência de Oersted</a:t>
            </a:r>
          </a:p>
        </p:txBody>
      </p:sp>
      <p:sp>
        <p:nvSpPr>
          <p:cNvPr id="52226" name="CuadroTexto 5"/>
          <p:cNvSpPr txBox="1">
            <a:spLocks noChangeArrowheads="1"/>
          </p:cNvSpPr>
          <p:nvPr/>
        </p:nvSpPr>
        <p:spPr bwMode="auto">
          <a:xfrm>
            <a:off x="611188" y="917575"/>
            <a:ext cx="81375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Em 1820, o físico dinamarquês Hans Christian Oersted observou que a agulha magnética de uma bússola sofria uma deflexão ao se aproximar de um fio condutor percorrido por corrente elétrica, como se um ímã se aproximasse da agulha.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Assim, Oersted concluiu que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toda corrente elétrica origina no espaço que a envolve um campo magnético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32772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485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Experiência de Oersted</a:t>
            </a:r>
          </a:p>
        </p:txBody>
      </p:sp>
      <p:sp>
        <p:nvSpPr>
          <p:cNvPr id="54276" name="TextBox 1"/>
          <p:cNvSpPr txBox="1">
            <a:spLocks noChangeArrowheads="1"/>
          </p:cNvSpPr>
          <p:nvPr/>
        </p:nvSpPr>
        <p:spPr bwMode="auto">
          <a:xfrm>
            <a:off x="631825" y="3744913"/>
            <a:ext cx="38973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1400">
                <a:solidFill>
                  <a:srgbClr val="000000"/>
                </a:solidFill>
                <a:latin typeface="Verdana" pitchFamily="34" charset="0"/>
              </a:rPr>
              <a:t>Com a chave aberta, a agulha magnética da bússola alinha-se com o campo magnético terrestre, apontando aproximadamente para o norte geográfico.</a:t>
            </a:r>
          </a:p>
        </p:txBody>
      </p:sp>
      <p:sp>
        <p:nvSpPr>
          <p:cNvPr id="33796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36.6</a:t>
            </a:r>
          </a:p>
        </p:txBody>
      </p:sp>
      <p:grpSp>
        <p:nvGrpSpPr>
          <p:cNvPr id="2" name="Grupo 17"/>
          <p:cNvGrpSpPr>
            <a:grpSpLocks/>
          </p:cNvGrpSpPr>
          <p:nvPr/>
        </p:nvGrpSpPr>
        <p:grpSpPr bwMode="auto">
          <a:xfrm>
            <a:off x="608013" y="1238250"/>
            <a:ext cx="3549650" cy="1998663"/>
            <a:chOff x="608442" y="1737503"/>
            <a:chExt cx="3548919" cy="1999728"/>
          </a:xfrm>
        </p:grpSpPr>
        <p:pic>
          <p:nvPicPr>
            <p:cNvPr id="33803" name="Imagem 14" descr="012_G_C36_DVD_AN_VU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40"/>
            <a:stretch>
              <a:fillRect/>
            </a:stretch>
          </p:blipFill>
          <p:spPr bwMode="auto">
            <a:xfrm>
              <a:off x="714740" y="1907921"/>
              <a:ext cx="3442621" cy="1829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4" name="Retângulo 13"/>
            <p:cNvSpPr>
              <a:spLocks noChangeArrowheads="1"/>
            </p:cNvSpPr>
            <p:nvPr/>
          </p:nvSpPr>
          <p:spPr bwMode="auto">
            <a:xfrm>
              <a:off x="608442" y="1737503"/>
              <a:ext cx="5068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600" b="1">
                  <a:solidFill>
                    <a:srgbClr val="000000"/>
                  </a:solidFill>
                  <a:latin typeface="Verdana" pitchFamily="34" charset="0"/>
                </a:rPr>
                <a:t>a)</a:t>
              </a:r>
              <a:r>
                <a:rPr lang="en-US" altLang="pt-BR" sz="160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endParaRPr lang="pt-BR" altLang="pt-BR" sz="1600"/>
            </a:p>
          </p:txBody>
        </p:sp>
      </p:grpSp>
      <p:grpSp>
        <p:nvGrpSpPr>
          <p:cNvPr id="3" name="Grupo 18"/>
          <p:cNvGrpSpPr>
            <a:grpSpLocks/>
          </p:cNvGrpSpPr>
          <p:nvPr/>
        </p:nvGrpSpPr>
        <p:grpSpPr bwMode="auto">
          <a:xfrm>
            <a:off x="4968875" y="1238250"/>
            <a:ext cx="3367088" cy="2001838"/>
            <a:chOff x="4968964" y="1737503"/>
            <a:chExt cx="3368047" cy="2001848"/>
          </a:xfrm>
        </p:grpSpPr>
        <p:pic>
          <p:nvPicPr>
            <p:cNvPr id="33801" name="Imagem 12" descr="012_G_C36_DVD_AN_VU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51"/>
            <a:stretch>
              <a:fillRect/>
            </a:stretch>
          </p:blipFill>
          <p:spPr bwMode="auto">
            <a:xfrm>
              <a:off x="4968964" y="1901851"/>
              <a:ext cx="3368047" cy="183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Retângulo 16"/>
            <p:cNvSpPr>
              <a:spLocks noChangeArrowheads="1"/>
            </p:cNvSpPr>
            <p:nvPr/>
          </p:nvSpPr>
          <p:spPr bwMode="auto">
            <a:xfrm>
              <a:off x="5009669" y="1737503"/>
              <a:ext cx="5277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600" b="1">
                  <a:solidFill>
                    <a:srgbClr val="000000"/>
                  </a:solidFill>
                  <a:latin typeface="Verdana" pitchFamily="34" charset="0"/>
                </a:rPr>
                <a:t>b)</a:t>
              </a:r>
              <a:r>
                <a:rPr lang="en-US" altLang="pt-BR" sz="160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endParaRPr lang="pt-BR" altLang="pt-BR" sz="1600"/>
            </a:p>
          </p:txBody>
        </p:sp>
      </p:grpSp>
      <p:sp>
        <p:nvSpPr>
          <p:cNvPr id="38919" name="Retângulo 20"/>
          <p:cNvSpPr>
            <a:spLocks noChangeArrowheads="1"/>
          </p:cNvSpPr>
          <p:nvPr/>
        </p:nvSpPr>
        <p:spPr bwMode="auto">
          <a:xfrm rot="-5400000">
            <a:off x="8171656" y="2623344"/>
            <a:ext cx="9477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600">
                <a:latin typeface="Verdana" pitchFamily="34" charset="0"/>
              </a:rPr>
              <a:t>STUDIO CAPARROZ</a:t>
            </a: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5105400" y="3744913"/>
            <a:ext cx="38576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1400">
                <a:solidFill>
                  <a:srgbClr val="000000"/>
                </a:solidFill>
                <a:latin typeface="Verdana" pitchFamily="34" charset="0"/>
              </a:rPr>
              <a:t>Com a chave fechada, o fio sobre a bússola é percorrido por uma corrente elétrica que cria um campo magnético ao seu redor, mudando a orientação da agulha magnética da bússola.</a:t>
            </a:r>
            <a:endParaRPr lang="en-US" altLang="pt-BR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 bldLvl="2"/>
      <p:bldP spid="38919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3771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gerado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corrente elétrica que percorre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 condutor retilíneo </a:t>
            </a:r>
          </a:p>
        </p:txBody>
      </p:sp>
      <p:sp>
        <p:nvSpPr>
          <p:cNvPr id="34819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36.6</a:t>
            </a:r>
          </a:p>
        </p:txBody>
      </p:sp>
      <p:sp>
        <p:nvSpPr>
          <p:cNvPr id="35844" name="CuadroTexto 5"/>
          <p:cNvSpPr txBox="1">
            <a:spLocks noChangeArrowheads="1"/>
          </p:cNvSpPr>
          <p:nvPr/>
        </p:nvSpPr>
        <p:spPr bwMode="auto">
          <a:xfrm>
            <a:off x="611188" y="1782763"/>
            <a:ext cx="81375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latin typeface="Verdana" pitchFamily="34" charset="0"/>
              </a:rPr>
              <a:t>Vejamos as características do vetor campo magnético </a:t>
            </a:r>
            <a:r>
              <a:rPr lang="en-US" altLang="pt-BR" sz="2000" i="1">
                <a:latin typeface="Verdana" pitchFamily="34" charset="0"/>
              </a:rPr>
              <a:t>B</a:t>
            </a:r>
            <a:r>
              <a:rPr lang="en-US" altLang="pt-BR" sz="2000">
                <a:latin typeface="Verdana" pitchFamily="34" charset="0"/>
              </a:rPr>
              <a:t> num ponto </a:t>
            </a:r>
            <a:r>
              <a:rPr lang="en-US" altLang="pt-BR" sz="2000" i="1">
                <a:latin typeface="Verdana" pitchFamily="34" charset="0"/>
              </a:rPr>
              <a:t>P</a:t>
            </a:r>
            <a:r>
              <a:rPr lang="en-US" altLang="pt-BR" sz="2000">
                <a:latin typeface="Verdana" pitchFamily="34" charset="0"/>
              </a:rPr>
              <a:t> situado a uma distância </a:t>
            </a:r>
            <a:r>
              <a:rPr lang="en-US" altLang="pt-BR" sz="2000" i="1">
                <a:latin typeface="Verdana" pitchFamily="34" charset="0"/>
              </a:rPr>
              <a:t>r</a:t>
            </a:r>
            <a:r>
              <a:rPr lang="en-US" altLang="pt-BR" sz="2000">
                <a:latin typeface="Verdana" pitchFamily="34" charset="0"/>
              </a:rPr>
              <a:t> de um condutor retilíneo percorrido por corrente elétrica de intensidade </a:t>
            </a:r>
            <a:r>
              <a:rPr lang="en-US" altLang="pt-BR" sz="2000" i="1">
                <a:latin typeface="Verdana" pitchFamily="34" charset="0"/>
              </a:rPr>
              <a:t>i.</a:t>
            </a:r>
            <a:endParaRPr lang="en-US" altLang="pt-BR" sz="2000">
              <a:latin typeface="Verdana" pitchFamily="34" charset="0"/>
            </a:endParaRPr>
          </a:p>
        </p:txBody>
      </p:sp>
      <p:cxnSp>
        <p:nvCxnSpPr>
          <p:cNvPr id="35845" name="Conector de seta reta 6"/>
          <p:cNvCxnSpPr>
            <a:cxnSpLocks noChangeShapeType="1"/>
          </p:cNvCxnSpPr>
          <p:nvPr/>
        </p:nvCxnSpPr>
        <p:spPr bwMode="auto">
          <a:xfrm flipV="1">
            <a:off x="7685088" y="1951038"/>
            <a:ext cx="1714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uadroTexto 5"/>
          <p:cNvSpPr txBox="1">
            <a:spLocks noChangeArrowheads="1"/>
          </p:cNvSpPr>
          <p:nvPr/>
        </p:nvSpPr>
        <p:spPr bwMode="auto">
          <a:xfrm>
            <a:off x="611188" y="1795463"/>
            <a:ext cx="40322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Direção: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A direção é a da reta perpendicular ao plano definido pelo ponto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e pelo condutor.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Sentido: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O sentido é dado pela regra da mão direita.</a:t>
            </a:r>
            <a:endParaRPr lang="en-US" altLang="pt-BR" sz="2000">
              <a:latin typeface="Verdana" pitchFamily="34" charset="0"/>
            </a:endParaRPr>
          </a:p>
        </p:txBody>
      </p:sp>
      <p:sp>
        <p:nvSpPr>
          <p:cNvPr id="2058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36.6</a:t>
            </a:r>
          </a:p>
        </p:txBody>
      </p:sp>
      <p:grpSp>
        <p:nvGrpSpPr>
          <p:cNvPr id="7" name="Grupo 23"/>
          <p:cNvGrpSpPr>
            <a:grpSpLocks/>
          </p:cNvGrpSpPr>
          <p:nvPr/>
        </p:nvGrpSpPr>
        <p:grpSpPr bwMode="auto">
          <a:xfrm>
            <a:off x="5478463" y="1509713"/>
            <a:ext cx="2898775" cy="4583112"/>
            <a:chOff x="5479205" y="1509215"/>
            <a:chExt cx="2898033" cy="4583610"/>
          </a:xfrm>
        </p:grpSpPr>
        <p:sp>
          <p:nvSpPr>
            <p:cNvPr id="2061" name="TextBox 1"/>
            <p:cNvSpPr txBox="1">
              <a:spLocks noChangeArrowheads="1"/>
            </p:cNvSpPr>
            <p:nvPr/>
          </p:nvSpPr>
          <p:spPr bwMode="auto">
            <a:xfrm>
              <a:off x="5728803" y="5784850"/>
              <a:ext cx="22987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>
                  <a:latin typeface="Verdana" pitchFamily="34" charset="0"/>
                </a:rPr>
                <a:t>A regra da mão direita</a:t>
              </a:r>
              <a:endParaRPr lang="en-US" altLang="pt-BR" sz="1400">
                <a:latin typeface="Verdana" pitchFamily="34" charset="0"/>
              </a:endParaRPr>
            </a:p>
          </p:txBody>
        </p:sp>
        <p:sp>
          <p:nvSpPr>
            <p:cNvPr id="2062" name="Retângulo 13"/>
            <p:cNvSpPr>
              <a:spLocks noChangeArrowheads="1"/>
            </p:cNvSpPr>
            <p:nvPr/>
          </p:nvSpPr>
          <p:spPr bwMode="auto">
            <a:xfrm rot="-5400000">
              <a:off x="7186430" y="5067649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  <p:pic>
          <p:nvPicPr>
            <p:cNvPr id="2063" name="Picture 13" descr="G:\DEPTO\PPTs\Vereda_DIGITAL\Editados\Física\Lote3\VD-FIS-Lote3-Cap36\imgs\013_G_C36_DVD_AN_VUF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205" y="1509215"/>
              <a:ext cx="2797896" cy="421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051" name="Object 14"/>
            <p:cNvGraphicFramePr>
              <a:graphicFrameLocks noChangeAspect="1"/>
            </p:cNvGraphicFramePr>
            <p:nvPr/>
          </p:nvGraphicFramePr>
          <p:xfrm>
            <a:off x="6324519" y="1578698"/>
            <a:ext cx="301934" cy="300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Equation" r:id="rId5" imgW="203040" imgH="203040" progId="Equation.DSMT4">
                    <p:embed/>
                  </p:oleObj>
                </mc:Choice>
                <mc:Fallback>
                  <p:oleObj name="Equation" r:id="rId5" imgW="203040" imgH="20304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4519" y="1578698"/>
                          <a:ext cx="301934" cy="3006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5"/>
            <p:cNvGraphicFramePr>
              <a:graphicFrameLocks noChangeAspect="1"/>
            </p:cNvGraphicFramePr>
            <p:nvPr/>
          </p:nvGraphicFramePr>
          <p:xfrm>
            <a:off x="7043738" y="2308225"/>
            <a:ext cx="150812" cy="246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name="Equation" r:id="rId7" imgW="101520" imgH="164880" progId="Equation.DSMT4">
                    <p:embed/>
                  </p:oleObj>
                </mc:Choice>
                <mc:Fallback>
                  <p:oleObj name="Equation" r:id="rId7" imgW="101520" imgH="16488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3738" y="2308225"/>
                          <a:ext cx="150812" cy="246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16"/>
            <p:cNvGraphicFramePr>
              <a:graphicFrameLocks noChangeAspect="1"/>
            </p:cNvGraphicFramePr>
            <p:nvPr/>
          </p:nvGraphicFramePr>
          <p:xfrm>
            <a:off x="7672037" y="2841790"/>
            <a:ext cx="206375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3" name="Equation" r:id="rId9" imgW="139680" imgH="203040" progId="Equation.DSMT4">
                    <p:embed/>
                  </p:oleObj>
                </mc:Choice>
                <mc:Fallback>
                  <p:oleObj name="Equation" r:id="rId9" imgW="139680" imgH="20304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72037" y="2841790"/>
                          <a:ext cx="206375" cy="301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17"/>
            <p:cNvGraphicFramePr>
              <a:graphicFrameLocks noChangeAspect="1"/>
            </p:cNvGraphicFramePr>
            <p:nvPr/>
          </p:nvGraphicFramePr>
          <p:xfrm>
            <a:off x="8151813" y="3228975"/>
            <a:ext cx="225425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4" name="Equation" r:id="rId11" imgW="152280" imgH="164880" progId="Equation.DSMT4">
                    <p:embed/>
                  </p:oleObj>
                </mc:Choice>
                <mc:Fallback>
                  <p:oleObj name="Equation" r:id="rId11" imgW="152280" imgH="164880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51813" y="3228975"/>
                          <a:ext cx="225425" cy="244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18"/>
            <p:cNvGraphicFramePr>
              <a:graphicFrameLocks noChangeAspect="1"/>
            </p:cNvGraphicFramePr>
            <p:nvPr/>
          </p:nvGraphicFramePr>
          <p:xfrm>
            <a:off x="7519988" y="3594100"/>
            <a:ext cx="187325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5" name="Equation" r:id="rId13" imgW="126720" imgH="139680" progId="Equation.DSMT4">
                    <p:embed/>
                  </p:oleObj>
                </mc:Choice>
                <mc:Fallback>
                  <p:oleObj name="Equation" r:id="rId13" imgW="126720" imgH="139680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19988" y="3594100"/>
                          <a:ext cx="187325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19"/>
            <p:cNvGraphicFramePr>
              <a:graphicFrameLocks noChangeAspect="1"/>
            </p:cNvGraphicFramePr>
            <p:nvPr/>
          </p:nvGraphicFramePr>
          <p:xfrm>
            <a:off x="7043738" y="4546600"/>
            <a:ext cx="150812" cy="246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6" name="Equation" r:id="rId15" imgW="101520" imgH="164880" progId="Equation.DSMT4">
                    <p:embed/>
                  </p:oleObj>
                </mc:Choice>
                <mc:Fallback>
                  <p:oleObj name="Equation" r:id="rId15" imgW="101520" imgH="164880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3738" y="4546600"/>
                          <a:ext cx="150812" cy="246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20"/>
            <p:cNvGraphicFramePr>
              <a:graphicFrameLocks noChangeAspect="1"/>
            </p:cNvGraphicFramePr>
            <p:nvPr/>
          </p:nvGraphicFramePr>
          <p:xfrm>
            <a:off x="6315149" y="5370513"/>
            <a:ext cx="320675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7" name="Equation" r:id="rId17" imgW="215640" imgH="215640" progId="Equation.DSMT4">
                    <p:embed/>
                  </p:oleObj>
                </mc:Choice>
                <mc:Fallback>
                  <p:oleObj name="Equation" r:id="rId17" imgW="215640" imgH="215640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5149" y="5370513"/>
                          <a:ext cx="320675" cy="320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0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3771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gerado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corrente elétrica que percorre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 condutor retilíneo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36.6</a:t>
            </a: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606425" y="5338763"/>
            <a:ext cx="53101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Permeabilidade magnética do vácuo:</a:t>
            </a: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auto">
          <a:xfrm>
            <a:off x="606425" y="3275013"/>
            <a:ext cx="226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Unidades no SI:</a:t>
            </a: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606425" y="1800225"/>
            <a:ext cx="20208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Intensidade:</a:t>
            </a:r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3127375" y="2830513"/>
          <a:ext cx="2663825" cy="2001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743"/>
                <a:gridCol w="1855082"/>
              </a:tblGrid>
              <a:tr h="414148"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4" marR="91424" marT="45702" marB="45702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tesla (T)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4" marR="91424" marT="45702" marB="45702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14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</a:t>
                      </a:r>
                      <a:endParaRPr lang="pt-BR" sz="18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4" marR="91424" marT="45702" marB="45702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ampère (A)</a:t>
                      </a:r>
                      <a:endParaRPr lang="pt-BR" sz="18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4" marR="91424" marT="45702" marB="45702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14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</a:t>
                      </a:r>
                      <a:endParaRPr lang="pt-BR" sz="18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4" marR="91424" marT="45702" marB="45702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metro (m)</a:t>
                      </a:r>
                      <a:endParaRPr lang="pt-BR" sz="18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4" marR="91424" marT="45702" marB="45702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39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latin typeface="Symbol" pitchFamily="18" charset="2"/>
                          <a:ea typeface="Verdana" pitchFamily="34" charset="0"/>
                          <a:cs typeface="Verdana" pitchFamily="34" charset="0"/>
                        </a:rPr>
                        <a:t>m</a:t>
                      </a:r>
                    </a:p>
                  </a:txBody>
                  <a:tcPr marL="91424" marR="91424" marT="45702" marB="45702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8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4" marR="91424" marT="45702" marB="45702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5863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3771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gerado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corrente elétrica que percorre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 condutor retilíneo </a:t>
            </a:r>
          </a:p>
        </p:txBody>
      </p:sp>
      <p:pic>
        <p:nvPicPr>
          <p:cNvPr id="6172" name="Picture 28" descr="Z:\DEPTO\PPTs\Vereda_DIGITAL\Editados\Física\Lote3\VDfis_cap36p_magnetismo\imgs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827213"/>
            <a:ext cx="10382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29" descr="Z:\DEPTO\PPTs\Vereda_DIGITAL\Editados\Física\Lote3\VDfis_cap36p_magnetismo\imgs\Untitled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5394325"/>
            <a:ext cx="1651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4448175" y="4078288"/>
            <a:ext cx="846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2000" i="1">
                <a:latin typeface="Verdana" pitchFamily="34" charset="0"/>
              </a:rPr>
              <a:t>T </a:t>
            </a:r>
            <a:r>
              <a:rPr lang="pt-BR" altLang="pt-BR" sz="2000">
                <a:latin typeface="Cambria Math" pitchFamily="18" charset="0"/>
              </a:rPr>
              <a:t>·</a:t>
            </a:r>
            <a:r>
              <a:rPr lang="pt-BR" altLang="pt-BR" sz="2000" i="1">
                <a:latin typeface="Verdana" pitchFamily="34" charset="0"/>
              </a:rPr>
              <a:t> m</a:t>
            </a:r>
            <a:endParaRPr lang="pt-BR" altLang="pt-BR" sz="2000" i="1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4691063" y="4413250"/>
            <a:ext cx="360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2000" i="1">
                <a:latin typeface="Verdana" pitchFamily="34" charset="0"/>
              </a:rPr>
              <a:t>A</a:t>
            </a:r>
            <a:endParaRPr lang="pt-BR" altLang="pt-BR" sz="2000" i="1"/>
          </a:p>
        </p:txBody>
      </p:sp>
      <p:cxnSp>
        <p:nvCxnSpPr>
          <p:cNvPr id="18" name="Conector reto 17"/>
          <p:cNvCxnSpPr>
            <a:cxnSpLocks noChangeShapeType="1"/>
          </p:cNvCxnSpPr>
          <p:nvPr/>
        </p:nvCxnSpPr>
        <p:spPr bwMode="auto">
          <a:xfrm>
            <a:off x="4565650" y="4430713"/>
            <a:ext cx="611188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tângulo 22"/>
          <p:cNvSpPr>
            <a:spLocks noChangeArrowheads="1"/>
          </p:cNvSpPr>
          <p:nvPr/>
        </p:nvSpPr>
        <p:spPr bwMode="auto">
          <a:xfrm>
            <a:off x="7064375" y="5260975"/>
            <a:ext cx="84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2000" i="1">
                <a:latin typeface="Verdana" pitchFamily="34" charset="0"/>
              </a:rPr>
              <a:t>T </a:t>
            </a:r>
            <a:r>
              <a:rPr lang="pt-BR" altLang="pt-BR" sz="2000">
                <a:latin typeface="Cambria Math" pitchFamily="18" charset="0"/>
              </a:rPr>
              <a:t>·</a:t>
            </a:r>
            <a:r>
              <a:rPr lang="pt-BR" altLang="pt-BR" sz="2000" i="1">
                <a:latin typeface="Verdana" pitchFamily="34" charset="0"/>
              </a:rPr>
              <a:t> m</a:t>
            </a:r>
            <a:endParaRPr lang="pt-BR" altLang="pt-BR" sz="2000" i="1"/>
          </a:p>
        </p:txBody>
      </p:sp>
      <p:sp>
        <p:nvSpPr>
          <p:cNvPr id="24" name="Retângulo 23"/>
          <p:cNvSpPr>
            <a:spLocks noChangeArrowheads="1"/>
          </p:cNvSpPr>
          <p:nvPr/>
        </p:nvSpPr>
        <p:spPr bwMode="auto">
          <a:xfrm>
            <a:off x="7307263" y="5595938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2000" i="1">
                <a:latin typeface="Verdana" pitchFamily="34" charset="0"/>
              </a:rPr>
              <a:t>A</a:t>
            </a:r>
            <a:endParaRPr lang="pt-BR" altLang="pt-BR" sz="2000" i="1"/>
          </a:p>
        </p:txBody>
      </p:sp>
      <p:cxnSp>
        <p:nvCxnSpPr>
          <p:cNvPr id="25" name="Conector reto 24"/>
          <p:cNvCxnSpPr>
            <a:cxnSpLocks noChangeShapeType="1"/>
          </p:cNvCxnSpPr>
          <p:nvPr/>
        </p:nvCxnSpPr>
        <p:spPr bwMode="auto">
          <a:xfrm>
            <a:off x="7180263" y="5613400"/>
            <a:ext cx="6127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/>
      <p:bldP spid="13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uadroTexto 5"/>
          <p:cNvSpPr txBox="1">
            <a:spLocks noChangeArrowheads="1"/>
          </p:cNvSpPr>
          <p:nvPr/>
        </p:nvSpPr>
        <p:spPr bwMode="auto">
          <a:xfrm>
            <a:off x="611188" y="1795463"/>
            <a:ext cx="8281987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As linhas de indução de um campo magnético gerado por uma corrente elétrica que percorre um condutor retilíneo são circunferências concêntricas com o condutor.</a:t>
            </a:r>
          </a:p>
        </p:txBody>
      </p:sp>
      <p:sp>
        <p:nvSpPr>
          <p:cNvPr id="36867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36.6</a:t>
            </a:r>
          </a:p>
        </p:txBody>
      </p:sp>
      <p:sp>
        <p:nvSpPr>
          <p:cNvPr id="3686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3771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gerado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corrente elétrica que percorre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 condutor retilíneo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8281987" cy="33464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100" b="1" dirty="0">
                <a:latin typeface="Verdana" pitchFamily="34" charset="0"/>
                <a:cs typeface="+mn-cs"/>
              </a:rPr>
              <a:t>Ímãs</a:t>
            </a:r>
          </a:p>
          <a:p>
            <a:pPr indent="-177800" eaLnBrk="0" hangingPunct="0">
              <a:lnSpc>
                <a:spcPct val="150000"/>
              </a:lnSpc>
              <a:defRPr/>
            </a:pPr>
            <a:r>
              <a:rPr lang="en-US" sz="2000" dirty="0">
                <a:latin typeface="Verdana" pitchFamily="34" charset="0"/>
                <a:cs typeface="+mn-cs"/>
              </a:rPr>
              <a:t>A </a:t>
            </a:r>
            <a:r>
              <a:rPr lang="en-US" sz="2000" dirty="0" err="1">
                <a:latin typeface="Verdana" pitchFamily="34" charset="0"/>
                <a:cs typeface="+mn-cs"/>
              </a:rPr>
              <a:t>magnetita</a:t>
            </a:r>
            <a:r>
              <a:rPr lang="en-US" sz="2000" dirty="0">
                <a:latin typeface="Verdana" pitchFamily="34" charset="0"/>
                <a:cs typeface="+mn-cs"/>
              </a:rPr>
              <a:t> e </a:t>
            </a:r>
            <a:r>
              <a:rPr lang="en-US" sz="2000" dirty="0" err="1">
                <a:latin typeface="Verdana" pitchFamily="34" charset="0"/>
                <a:cs typeface="+mn-cs"/>
              </a:rPr>
              <a:t>os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demais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minerais</a:t>
            </a:r>
            <a:r>
              <a:rPr lang="en-US" sz="2000" dirty="0">
                <a:latin typeface="Verdana" pitchFamily="34" charset="0"/>
                <a:cs typeface="+mn-cs"/>
              </a:rPr>
              <a:t> com </a:t>
            </a:r>
            <a:r>
              <a:rPr lang="en-US" sz="2000" dirty="0" err="1">
                <a:latin typeface="Verdana" pitchFamily="34" charset="0"/>
                <a:cs typeface="+mn-cs"/>
              </a:rPr>
              <a:t>propriedades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magnéticas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encontrados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na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natureza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são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chamados</a:t>
            </a:r>
            <a:r>
              <a:rPr lang="en-US" sz="2000" dirty="0">
                <a:latin typeface="Verdana" pitchFamily="34" charset="0"/>
                <a:cs typeface="+mn-cs"/>
              </a:rPr>
              <a:t> de </a:t>
            </a:r>
            <a:br>
              <a:rPr lang="en-US" sz="2000" dirty="0">
                <a:latin typeface="Verdana" pitchFamily="34" charset="0"/>
                <a:cs typeface="+mn-cs"/>
              </a:rPr>
            </a:br>
            <a:r>
              <a:rPr lang="en-US" sz="2000" b="1" dirty="0" err="1">
                <a:latin typeface="Verdana" pitchFamily="34" charset="0"/>
                <a:cs typeface="+mn-cs"/>
              </a:rPr>
              <a:t>ímãs</a:t>
            </a:r>
            <a:r>
              <a:rPr lang="en-US" sz="2000" b="1" dirty="0">
                <a:latin typeface="Verdana" pitchFamily="34" charset="0"/>
                <a:cs typeface="+mn-cs"/>
              </a:rPr>
              <a:t> </a:t>
            </a:r>
            <a:r>
              <a:rPr lang="en-US" sz="2000" b="1" dirty="0" err="1">
                <a:latin typeface="Verdana" pitchFamily="34" charset="0"/>
                <a:cs typeface="+mn-cs"/>
              </a:rPr>
              <a:t>naturais</a:t>
            </a:r>
            <a:r>
              <a:rPr lang="en-US" sz="2000" dirty="0">
                <a:latin typeface="Verdana" pitchFamily="34" charset="0"/>
                <a:cs typeface="+mn-cs"/>
              </a:rPr>
              <a:t>.</a:t>
            </a:r>
          </a:p>
          <a:p>
            <a:pPr indent="-177800" eaLnBrk="0" hangingPunct="0">
              <a:lnSpc>
                <a:spcPct val="150000"/>
              </a:lnSpc>
              <a:defRPr/>
            </a:pPr>
            <a:endParaRPr lang="en-US" sz="2000" dirty="0">
              <a:latin typeface="Verdana" pitchFamily="34" charset="0"/>
              <a:cs typeface="+mn-cs"/>
            </a:endParaRPr>
          </a:p>
          <a:p>
            <a:pPr indent="-177800" eaLnBrk="0" hangingPunct="0">
              <a:lnSpc>
                <a:spcPct val="150000"/>
              </a:lnSpc>
              <a:defRPr/>
            </a:pPr>
            <a:r>
              <a:rPr lang="en-US" sz="2000" dirty="0" err="1">
                <a:latin typeface="Verdana" pitchFamily="34" charset="0"/>
                <a:cs typeface="+mn-cs"/>
              </a:rPr>
              <a:t>Já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os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ímãs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fabricados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pelo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homem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são</a:t>
            </a:r>
            <a:r>
              <a:rPr lang="en-US" sz="2000" dirty="0">
                <a:latin typeface="Verdana" pitchFamily="34" charset="0"/>
                <a:cs typeface="+mn-cs"/>
              </a:rPr>
              <a:t> </a:t>
            </a:r>
            <a:r>
              <a:rPr lang="en-US" sz="2000" dirty="0" err="1">
                <a:latin typeface="Verdana" pitchFamily="34" charset="0"/>
                <a:cs typeface="+mn-cs"/>
              </a:rPr>
              <a:t>chamados</a:t>
            </a:r>
            <a:r>
              <a:rPr lang="en-US" sz="2000" dirty="0">
                <a:latin typeface="Verdana" pitchFamily="34" charset="0"/>
                <a:cs typeface="+mn-cs"/>
              </a:rPr>
              <a:t> de </a:t>
            </a:r>
            <a:br>
              <a:rPr lang="en-US" sz="2000" dirty="0">
                <a:latin typeface="Verdana" pitchFamily="34" charset="0"/>
                <a:cs typeface="+mn-cs"/>
              </a:rPr>
            </a:br>
            <a:r>
              <a:rPr lang="en-US" sz="2000" b="1" dirty="0" err="1">
                <a:latin typeface="Verdana" pitchFamily="34" charset="0"/>
                <a:cs typeface="+mn-cs"/>
              </a:rPr>
              <a:t>ímãs</a:t>
            </a:r>
            <a:r>
              <a:rPr lang="en-US" sz="2000" b="1" dirty="0">
                <a:latin typeface="Verdana" pitchFamily="34" charset="0"/>
                <a:cs typeface="+mn-cs"/>
              </a:rPr>
              <a:t> </a:t>
            </a:r>
            <a:r>
              <a:rPr lang="en-US" sz="2000" b="1" dirty="0" err="1">
                <a:latin typeface="Verdana" pitchFamily="34" charset="0"/>
                <a:cs typeface="+mn-cs"/>
              </a:rPr>
              <a:t>artificiais</a:t>
            </a:r>
            <a:r>
              <a:rPr lang="en-US" sz="2000" dirty="0">
                <a:latin typeface="Verdana" pitchFamily="34" charset="0"/>
                <a:cs typeface="+mn-cs"/>
              </a:rPr>
              <a:t>.</a:t>
            </a:r>
            <a:endParaRPr lang="en-US" sz="20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2291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36.1</a:t>
            </a:r>
          </a:p>
        </p:txBody>
      </p:sp>
      <p:sp>
        <p:nvSpPr>
          <p:cNvPr id="12292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36.6</a:t>
            </a:r>
          </a:p>
        </p:txBody>
      </p:sp>
      <p:grpSp>
        <p:nvGrpSpPr>
          <p:cNvPr id="2" name="Grupo 26"/>
          <p:cNvGrpSpPr>
            <a:grpSpLocks/>
          </p:cNvGrpSpPr>
          <p:nvPr/>
        </p:nvGrpSpPr>
        <p:grpSpPr bwMode="auto">
          <a:xfrm>
            <a:off x="568325" y="2339975"/>
            <a:ext cx="5133975" cy="2781300"/>
            <a:chOff x="398087" y="2339975"/>
            <a:chExt cx="5133835" cy="2781548"/>
          </a:xfrm>
        </p:grpSpPr>
        <p:grpSp>
          <p:nvGrpSpPr>
            <p:cNvPr id="3081" name="Grupo 21"/>
            <p:cNvGrpSpPr>
              <a:grpSpLocks/>
            </p:cNvGrpSpPr>
            <p:nvPr/>
          </p:nvGrpSpPr>
          <p:grpSpPr bwMode="auto">
            <a:xfrm>
              <a:off x="398087" y="2339975"/>
              <a:ext cx="5133835" cy="2781548"/>
              <a:chOff x="398087" y="2339975"/>
              <a:chExt cx="5133835" cy="2781548"/>
            </a:xfrm>
          </p:grpSpPr>
          <p:grpSp>
            <p:nvGrpSpPr>
              <p:cNvPr id="3084" name="Grupo 19"/>
              <p:cNvGrpSpPr>
                <a:grpSpLocks/>
              </p:cNvGrpSpPr>
              <p:nvPr/>
            </p:nvGrpSpPr>
            <p:grpSpPr bwMode="auto">
              <a:xfrm>
                <a:off x="398087" y="2434889"/>
                <a:ext cx="5133835" cy="2686634"/>
                <a:chOff x="398087" y="2434889"/>
                <a:chExt cx="5133835" cy="2686634"/>
              </a:xfrm>
            </p:grpSpPr>
            <p:pic>
              <p:nvPicPr>
                <p:cNvPr id="3085" name="Imagem 14" descr="014-g-C36-DVD-AN-VUF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087" y="2532033"/>
                  <a:ext cx="2015290" cy="219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086" name="Grupo 18"/>
                <p:cNvGrpSpPr>
                  <a:grpSpLocks/>
                </p:cNvGrpSpPr>
                <p:nvPr/>
              </p:nvGrpSpPr>
              <p:grpSpPr bwMode="auto">
                <a:xfrm>
                  <a:off x="2535381" y="2434889"/>
                  <a:ext cx="2996541" cy="2686634"/>
                  <a:chOff x="2535381" y="2434889"/>
                  <a:chExt cx="2996541" cy="2686634"/>
                </a:xfrm>
              </p:grpSpPr>
              <p:pic>
                <p:nvPicPr>
                  <p:cNvPr id="3087" name="Picture 13" descr="G:\DEPTO\PPTs\Vereda_DIGITAL\Editados\Física\Lote3\VD-FIS-Lote3-Cap36\imgs\015_G_C36_DVD_AN_VUF.png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92614" y="2434889"/>
                    <a:ext cx="2078824" cy="24839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088" name="Retângulo 12"/>
                  <p:cNvSpPr>
                    <a:spLocks noChangeArrowheads="1"/>
                  </p:cNvSpPr>
                  <p:nvPr/>
                </p:nvSpPr>
                <p:spPr bwMode="auto">
                  <a:xfrm>
                    <a:off x="2535381" y="4721413"/>
                    <a:ext cx="1656608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r>
                      <a:rPr lang="pt-BR" altLang="pt-BR" sz="1000">
                        <a:latin typeface="Verdana" pitchFamily="34" charset="0"/>
                      </a:rPr>
                      <a:t>Linhas de</a:t>
                    </a:r>
                  </a:p>
                  <a:p>
                    <a:r>
                      <a:rPr lang="pt-BR" altLang="pt-BR" sz="1000">
                        <a:latin typeface="Verdana" pitchFamily="34" charset="0"/>
                      </a:rPr>
                      <a:t>indução</a:t>
                    </a:r>
                  </a:p>
                </p:txBody>
              </p:sp>
              <p:sp>
                <p:nvSpPr>
                  <p:cNvPr id="3089" name="Retângulo 17"/>
                  <p:cNvSpPr>
                    <a:spLocks noChangeArrowheads="1"/>
                  </p:cNvSpPr>
                  <p:nvPr/>
                </p:nvSpPr>
                <p:spPr bwMode="auto">
                  <a:xfrm>
                    <a:off x="3875314" y="3821876"/>
                    <a:ext cx="1656608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r>
                      <a:rPr lang="pt-BR" altLang="pt-BR" sz="1000">
                        <a:latin typeface="Verdana" pitchFamily="34" charset="0"/>
                      </a:rPr>
                      <a:t>Linhas de</a:t>
                    </a:r>
                  </a:p>
                  <a:p>
                    <a:r>
                      <a:rPr lang="pt-BR" altLang="pt-BR" sz="1000">
                        <a:latin typeface="Verdana" pitchFamily="34" charset="0"/>
                      </a:rPr>
                      <a:t>indução</a:t>
                    </a:r>
                  </a:p>
                </p:txBody>
              </p:sp>
            </p:grpSp>
          </p:grpSp>
          <p:graphicFrame>
            <p:nvGraphicFramePr>
              <p:cNvPr id="2051" name="Object 14"/>
              <p:cNvGraphicFramePr>
                <a:graphicFrameLocks noChangeAspect="1"/>
              </p:cNvGraphicFramePr>
              <p:nvPr/>
            </p:nvGraphicFramePr>
            <p:xfrm>
              <a:off x="3409950" y="2339975"/>
              <a:ext cx="150813" cy="201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" name="Equation" r:id="rId6" imgW="101520" imgH="164880" progId="Equation.DSMT4">
                      <p:embed/>
                    </p:oleObj>
                  </mc:Choice>
                  <mc:Fallback>
                    <p:oleObj name="Equation" r:id="rId6" imgW="101520" imgH="164880" progId="Equation.DSMT4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9950" y="2339975"/>
                            <a:ext cx="150813" cy="2016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082" name="Retângulo 22"/>
            <p:cNvSpPr>
              <a:spLocks noChangeArrowheads="1"/>
            </p:cNvSpPr>
            <p:nvPr/>
          </p:nvSpPr>
          <p:spPr bwMode="auto">
            <a:xfrm rot="-5400000">
              <a:off x="4480836" y="4378202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  <p:sp>
          <p:nvSpPr>
            <p:cNvPr id="3083" name="Retângulo 23"/>
            <p:cNvSpPr>
              <a:spLocks noChangeArrowheads="1"/>
            </p:cNvSpPr>
            <p:nvPr/>
          </p:nvSpPr>
          <p:spPr bwMode="auto">
            <a:xfrm rot="-5400000">
              <a:off x="1778680" y="4425701"/>
              <a:ext cx="84189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ADILSON SECCO</a:t>
              </a:r>
            </a:p>
          </p:txBody>
        </p:sp>
      </p:grpSp>
      <p:grpSp>
        <p:nvGrpSpPr>
          <p:cNvPr id="6" name="Grupo 27"/>
          <p:cNvGrpSpPr>
            <a:grpSpLocks/>
          </p:cNvGrpSpPr>
          <p:nvPr/>
        </p:nvGrpSpPr>
        <p:grpSpPr bwMode="auto">
          <a:xfrm>
            <a:off x="5675313" y="2682875"/>
            <a:ext cx="3087687" cy="1990725"/>
            <a:chOff x="5674590" y="2683773"/>
            <a:chExt cx="3088842" cy="1989067"/>
          </a:xfrm>
        </p:grpSpPr>
        <p:pic>
          <p:nvPicPr>
            <p:cNvPr id="3079" name="Imagem 16" descr="016-f-C36-DVD-AN-VUF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590" y="2761425"/>
              <a:ext cx="2852596" cy="191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Retângulo 25"/>
            <p:cNvSpPr>
              <a:spLocks noChangeArrowheads="1"/>
            </p:cNvSpPr>
            <p:nvPr/>
          </p:nvSpPr>
          <p:spPr bwMode="auto">
            <a:xfrm rot="-5400000">
              <a:off x="7753911" y="3416306"/>
              <a:ext cx="1742054" cy="27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pt-BR" altLang="pt-BR" sz="600">
                  <a:latin typeface="Verdana" pitchFamily="34" charset="0"/>
                </a:rPr>
                <a:t>MARTIN F. CHILLMAID/SCIENCE PHOTO</a:t>
              </a:r>
            </a:p>
            <a:p>
              <a:pPr algn="r"/>
              <a:r>
                <a:rPr lang="pt-BR" altLang="pt-BR" sz="600">
                  <a:latin typeface="Verdana" pitchFamily="34" charset="0"/>
                </a:rPr>
                <a:t>LIBRARY/LATINSTOCK</a:t>
              </a:r>
            </a:p>
          </p:txBody>
        </p:sp>
      </p:grpSp>
      <p:sp>
        <p:nvSpPr>
          <p:cNvPr id="307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3391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gerado por uma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corrente elétrica que percorre um condutor retilíneo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uadroTexto 5"/>
          <p:cNvSpPr txBox="1">
            <a:spLocks noChangeArrowheads="1"/>
          </p:cNvSpPr>
          <p:nvPr/>
        </p:nvSpPr>
        <p:spPr bwMode="auto">
          <a:xfrm>
            <a:off x="611188" y="1784350"/>
            <a:ext cx="8281987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 seguir, veremos as características do vetor campo magnético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B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no centro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O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de uma espira circular de raio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R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percorrida por corrente elétrica de intensidade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i.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7891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36.7</a:t>
            </a:r>
          </a:p>
        </p:txBody>
      </p:sp>
      <p:sp>
        <p:nvSpPr>
          <p:cNvPr id="37892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2215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centro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espira circular percorrida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corrente elétrica </a:t>
            </a:r>
          </a:p>
        </p:txBody>
      </p:sp>
      <p:cxnSp>
        <p:nvCxnSpPr>
          <p:cNvPr id="37893" name="Conector de seta reta 5"/>
          <p:cNvCxnSpPr>
            <a:cxnSpLocks noChangeShapeType="1"/>
          </p:cNvCxnSpPr>
          <p:nvPr/>
        </p:nvCxnSpPr>
        <p:spPr bwMode="auto">
          <a:xfrm flipV="1">
            <a:off x="725488" y="2386013"/>
            <a:ext cx="1714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uadroTexto 5"/>
          <p:cNvSpPr txBox="1">
            <a:spLocks noChangeArrowheads="1"/>
          </p:cNvSpPr>
          <p:nvPr/>
        </p:nvSpPr>
        <p:spPr bwMode="auto">
          <a:xfrm>
            <a:off x="611188" y="1798638"/>
            <a:ext cx="45307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Direção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: A direção é a da reta perpendicular ao plano da espira.</a:t>
            </a:r>
          </a:p>
          <a:p>
            <a:pPr>
              <a:lnSpc>
                <a:spcPct val="15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Sentido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: O sentido é dado pela regra da mão direita.</a:t>
            </a:r>
          </a:p>
          <a:p>
            <a:pPr>
              <a:lnSpc>
                <a:spcPct val="15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Intensidade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:</a:t>
            </a:r>
          </a:p>
        </p:txBody>
      </p:sp>
      <p:sp>
        <p:nvSpPr>
          <p:cNvPr id="38915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36.7</a:t>
            </a:r>
          </a:p>
        </p:txBody>
      </p:sp>
      <p:sp>
        <p:nvSpPr>
          <p:cNvPr id="38916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2215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centro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espira circular percorrida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corrente elétrica </a:t>
            </a:r>
          </a:p>
        </p:txBody>
      </p:sp>
      <p:grpSp>
        <p:nvGrpSpPr>
          <p:cNvPr id="2" name="Grupo 22"/>
          <p:cNvGrpSpPr>
            <a:grpSpLocks/>
          </p:cNvGrpSpPr>
          <p:nvPr/>
        </p:nvGrpSpPr>
        <p:grpSpPr bwMode="auto">
          <a:xfrm>
            <a:off x="3994150" y="3416300"/>
            <a:ext cx="4913313" cy="2549525"/>
            <a:chOff x="4080877" y="2704357"/>
            <a:chExt cx="4911713" cy="2548483"/>
          </a:xfrm>
        </p:grpSpPr>
        <p:grpSp>
          <p:nvGrpSpPr>
            <p:cNvPr id="38919" name="Grupo 20"/>
            <p:cNvGrpSpPr>
              <a:grpSpLocks/>
            </p:cNvGrpSpPr>
            <p:nvPr/>
          </p:nvGrpSpPr>
          <p:grpSpPr bwMode="auto">
            <a:xfrm>
              <a:off x="4080877" y="2801040"/>
              <a:ext cx="4778118" cy="2451800"/>
              <a:chOff x="3867121" y="2801040"/>
              <a:chExt cx="4778118" cy="2451800"/>
            </a:xfrm>
          </p:grpSpPr>
          <p:sp>
            <p:nvSpPr>
              <p:cNvPr id="38921" name="Rectangle 5"/>
              <p:cNvSpPr>
                <a:spLocks noChangeArrowheads="1"/>
              </p:cNvSpPr>
              <p:nvPr/>
            </p:nvSpPr>
            <p:spPr bwMode="auto">
              <a:xfrm>
                <a:off x="4324710" y="4945063"/>
                <a:ext cx="347107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pt-BR" altLang="pt-BR" sz="1400">
                    <a:latin typeface="Verdana" pitchFamily="34" charset="0"/>
                  </a:rPr>
                  <a:t>Vista de frente e em perspectiva.</a:t>
                </a:r>
                <a:endParaRPr lang="en-US" altLang="pt-BR" sz="1400">
                  <a:latin typeface="Verdana" pitchFamily="34" charset="0"/>
                </a:endParaRPr>
              </a:p>
            </p:txBody>
          </p:sp>
          <p:pic>
            <p:nvPicPr>
              <p:cNvPr id="38922" name="Picture 18" descr="G:\DEPTO\PPTs\Vereda_DIGITAL\Editados\Física\Lote3\VD-FIS-Lote3-Cap36\imgs\017_G_C36_DVD_AN_VUF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7121" y="2801040"/>
                <a:ext cx="4778118" cy="196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20" name="Retângulo 21"/>
            <p:cNvSpPr>
              <a:spLocks noChangeArrowheads="1"/>
            </p:cNvSpPr>
            <p:nvPr/>
          </p:nvSpPr>
          <p:spPr bwMode="auto">
            <a:xfrm rot="-5400000">
              <a:off x="8426409" y="3085872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</p:grpSp>
      <p:pic>
        <p:nvPicPr>
          <p:cNvPr id="9227" name="Picture 11" descr="Z:\DEPTO\PPTs\Vereda_DIGITAL\Editados\Física\Lote3\VDfis_cap36p_magnetismo\imgs\Untitled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324350"/>
            <a:ext cx="15271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uadroTexto 5"/>
          <p:cNvSpPr txBox="1">
            <a:spLocks noChangeArrowheads="1"/>
          </p:cNvSpPr>
          <p:nvPr/>
        </p:nvSpPr>
        <p:spPr bwMode="auto">
          <a:xfrm>
            <a:off x="611188" y="1792288"/>
            <a:ext cx="8208962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As linhas de indução de um campo magnético gerado por uma corrente elétrica que percorre uma espira circular partem de uma face da espira (vista pelo observador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O</a:t>
            </a:r>
            <a:r>
              <a:rPr lang="en-US" altLang="pt-BR" sz="2000" baseline="-2500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) e chegam à outra (vista pelo observador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O</a:t>
            </a:r>
            <a:r>
              <a:rPr lang="en-US" altLang="pt-BR" sz="2000" baseline="-2500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).</a:t>
            </a:r>
          </a:p>
        </p:txBody>
      </p:sp>
      <p:sp>
        <p:nvSpPr>
          <p:cNvPr id="4101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36.7</a:t>
            </a:r>
          </a:p>
        </p:txBody>
      </p:sp>
      <p:sp>
        <p:nvSpPr>
          <p:cNvPr id="4102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2215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centro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espira circular percorrida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corrente elétrica </a:t>
            </a:r>
          </a:p>
        </p:txBody>
      </p:sp>
      <p:grpSp>
        <p:nvGrpSpPr>
          <p:cNvPr id="3" name="Grupo 20"/>
          <p:cNvGrpSpPr>
            <a:grpSpLocks/>
          </p:cNvGrpSpPr>
          <p:nvPr/>
        </p:nvGrpSpPr>
        <p:grpSpPr bwMode="auto">
          <a:xfrm>
            <a:off x="2508250" y="3762375"/>
            <a:ext cx="4083050" cy="2420938"/>
            <a:chOff x="2507900" y="3762375"/>
            <a:chExt cx="4082914" cy="2421243"/>
          </a:xfrm>
        </p:grpSpPr>
        <p:grpSp>
          <p:nvGrpSpPr>
            <p:cNvPr id="4106" name="Grupo 18"/>
            <p:cNvGrpSpPr>
              <a:grpSpLocks/>
            </p:cNvGrpSpPr>
            <p:nvPr/>
          </p:nvGrpSpPr>
          <p:grpSpPr bwMode="auto">
            <a:xfrm>
              <a:off x="2507900" y="3762375"/>
              <a:ext cx="3962400" cy="2365375"/>
              <a:chOff x="2507900" y="3762375"/>
              <a:chExt cx="3962400" cy="2365375"/>
            </a:xfrm>
          </p:grpSpPr>
          <p:pic>
            <p:nvPicPr>
              <p:cNvPr id="4108" name="Picture 11" descr="G:\DEPTO\PPTs\Vereda_DIGITAL\Editados\Física\Lote3\VD-FIS-Lote3-Cap36\imgs\018_G_C36_DVD_AN_VUF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7900" y="3762375"/>
                <a:ext cx="3962400" cy="2365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051" name="Object 12"/>
              <p:cNvGraphicFramePr>
                <a:graphicFrameLocks noChangeAspect="1"/>
              </p:cNvGraphicFramePr>
              <p:nvPr/>
            </p:nvGraphicFramePr>
            <p:xfrm>
              <a:off x="4967288" y="3946525"/>
              <a:ext cx="149225" cy="257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1" name="Equation" r:id="rId5" imgW="101520" imgH="164880" progId="Equation.DSMT4">
                      <p:embed/>
                    </p:oleObj>
                  </mc:Choice>
                  <mc:Fallback>
                    <p:oleObj name="Equation" r:id="rId5" imgW="101520" imgH="164880" progId="Equation.DSMT4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67288" y="3946525"/>
                            <a:ext cx="149225" cy="2571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" name="Object 13"/>
              <p:cNvGraphicFramePr>
                <a:graphicFrameLocks noChangeAspect="1"/>
              </p:cNvGraphicFramePr>
              <p:nvPr/>
            </p:nvGraphicFramePr>
            <p:xfrm>
              <a:off x="3662363" y="4816475"/>
              <a:ext cx="149225" cy="257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" name="Equation" r:id="rId7" imgW="101520" imgH="164880" progId="Equation.DSMT4">
                      <p:embed/>
                    </p:oleObj>
                  </mc:Choice>
                  <mc:Fallback>
                    <p:oleObj name="Equation" r:id="rId7" imgW="101520" imgH="164880" progId="Equation.DSMT4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62363" y="4816475"/>
                            <a:ext cx="149225" cy="2571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107" name="Retângulo 19"/>
            <p:cNvSpPr>
              <a:spLocks noChangeArrowheads="1"/>
            </p:cNvSpPr>
            <p:nvPr/>
          </p:nvSpPr>
          <p:spPr bwMode="auto">
            <a:xfrm rot="-5400000">
              <a:off x="6077532" y="5670337"/>
              <a:ext cx="84189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ADILSON SECCO</a:t>
              </a:r>
            </a:p>
          </p:txBody>
        </p:sp>
      </p:grp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5762625" y="5222875"/>
            <a:ext cx="46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800" i="1">
                <a:solidFill>
                  <a:srgbClr val="000000"/>
                </a:solidFill>
                <a:latin typeface="Verdana" pitchFamily="34" charset="0"/>
              </a:rPr>
              <a:t>O</a:t>
            </a:r>
            <a:r>
              <a:rPr lang="en-US" altLang="pt-BR" sz="1800" baseline="-25000">
                <a:solidFill>
                  <a:srgbClr val="000000"/>
                </a:solidFill>
                <a:latin typeface="Verdana" pitchFamily="34" charset="0"/>
              </a:rPr>
              <a:t>2</a:t>
            </a:r>
            <a:endParaRPr lang="pt-BR" altLang="pt-BR" sz="1800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2541588" y="5222875"/>
            <a:ext cx="46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pt-BR" sz="1800" i="1">
                <a:solidFill>
                  <a:srgbClr val="000000"/>
                </a:solidFill>
                <a:latin typeface="Verdana" pitchFamily="34" charset="0"/>
              </a:rPr>
              <a:t>O</a:t>
            </a:r>
            <a:r>
              <a:rPr lang="en-US" altLang="pt-BR" sz="1800" i="1" baseline="-2500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pt-BR" altLang="pt-BR" sz="1800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allAtOnce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uadroTexto 5"/>
          <p:cNvSpPr txBox="1">
            <a:spLocks noChangeArrowheads="1"/>
          </p:cNvSpPr>
          <p:nvPr/>
        </p:nvSpPr>
        <p:spPr bwMode="auto">
          <a:xfrm>
            <a:off x="611188" y="1797050"/>
            <a:ext cx="8208962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O polo norte da espira é a face da qual partem as linhas </a:t>
            </a:r>
            <a:br>
              <a:rPr lang="en-US" altLang="pt-BR" sz="20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de indução e o polo sul é a face pela qual entram as </a:t>
            </a:r>
            <a:br>
              <a:rPr lang="en-US" altLang="pt-BR" sz="20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linhas de indução.</a:t>
            </a:r>
          </a:p>
        </p:txBody>
      </p:sp>
      <p:sp>
        <p:nvSpPr>
          <p:cNvPr id="39939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36.7</a:t>
            </a:r>
          </a:p>
        </p:txBody>
      </p:sp>
      <p:sp>
        <p:nvSpPr>
          <p:cNvPr id="39940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2215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centro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espira circular percorrida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corrente elétrica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72215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centro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uma espira circular percorrida por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corrente elétrica </a:t>
            </a:r>
          </a:p>
        </p:txBody>
      </p:sp>
      <p:sp>
        <p:nvSpPr>
          <p:cNvPr id="76804" name="TextBox 1"/>
          <p:cNvSpPr txBox="1">
            <a:spLocks noChangeArrowheads="1"/>
          </p:cNvSpPr>
          <p:nvPr/>
        </p:nvSpPr>
        <p:spPr bwMode="auto">
          <a:xfrm>
            <a:off x="2124075" y="5373688"/>
            <a:ext cx="53276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400" b="1">
                <a:latin typeface="Verdana" pitchFamily="34" charset="0"/>
              </a:rPr>
              <a:t>a)</a:t>
            </a:r>
            <a:r>
              <a:rPr lang="pt-BR" altLang="pt-BR" sz="1400">
                <a:latin typeface="Verdana" pitchFamily="34" charset="0"/>
              </a:rPr>
              <a:t> Polo norte: corrente elétrica tem sentido anti-horário.</a:t>
            </a:r>
            <a:endParaRPr lang="en-US" altLang="pt-BR" sz="1400">
              <a:latin typeface="Verdana" pitchFamily="34" charset="0"/>
            </a:endParaRPr>
          </a:p>
        </p:txBody>
      </p:sp>
      <p:sp>
        <p:nvSpPr>
          <p:cNvPr id="5134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36.7</a:t>
            </a: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2124075" y="5684838"/>
            <a:ext cx="4679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400" b="1">
                <a:latin typeface="Verdana" pitchFamily="34" charset="0"/>
              </a:rPr>
              <a:t>b)</a:t>
            </a:r>
            <a:r>
              <a:rPr lang="pt-BR" altLang="pt-BR" sz="1400">
                <a:latin typeface="Verdana" pitchFamily="34" charset="0"/>
              </a:rPr>
              <a:t> Polo sul: corrente elétrica tem sentido horário.</a:t>
            </a:r>
            <a:endParaRPr lang="en-US" altLang="pt-BR" sz="1400">
              <a:latin typeface="Verdana" pitchFamily="34" charset="0"/>
            </a:endParaRPr>
          </a:p>
        </p:txBody>
      </p:sp>
      <p:grpSp>
        <p:nvGrpSpPr>
          <p:cNvPr id="10" name="Grupo 34"/>
          <p:cNvGrpSpPr>
            <a:grpSpLocks/>
          </p:cNvGrpSpPr>
          <p:nvPr/>
        </p:nvGrpSpPr>
        <p:grpSpPr bwMode="auto">
          <a:xfrm>
            <a:off x="1279525" y="1828800"/>
            <a:ext cx="6657975" cy="3375025"/>
            <a:chOff x="1279897" y="1829114"/>
            <a:chExt cx="6658161" cy="3374253"/>
          </a:xfrm>
        </p:grpSpPr>
        <p:grpSp>
          <p:nvGrpSpPr>
            <p:cNvPr id="5137" name="Grupo 32"/>
            <p:cNvGrpSpPr>
              <a:grpSpLocks/>
            </p:cNvGrpSpPr>
            <p:nvPr/>
          </p:nvGrpSpPr>
          <p:grpSpPr bwMode="auto">
            <a:xfrm>
              <a:off x="1279897" y="1829114"/>
              <a:ext cx="6658161" cy="3348528"/>
              <a:chOff x="1279897" y="1829114"/>
              <a:chExt cx="6658161" cy="3348528"/>
            </a:xfrm>
          </p:grpSpPr>
          <p:grpSp>
            <p:nvGrpSpPr>
              <p:cNvPr id="5139" name="Grupo 28"/>
              <p:cNvGrpSpPr>
                <a:grpSpLocks/>
              </p:cNvGrpSpPr>
              <p:nvPr/>
            </p:nvGrpSpPr>
            <p:grpSpPr bwMode="auto">
              <a:xfrm>
                <a:off x="1279897" y="1831089"/>
                <a:ext cx="3125848" cy="3346553"/>
                <a:chOff x="1279897" y="1831089"/>
                <a:chExt cx="3125848" cy="3346553"/>
              </a:xfrm>
            </p:grpSpPr>
            <p:grpSp>
              <p:nvGrpSpPr>
                <p:cNvPr id="5145" name="Grupo 25"/>
                <p:cNvGrpSpPr>
                  <a:grpSpLocks/>
                </p:cNvGrpSpPr>
                <p:nvPr/>
              </p:nvGrpSpPr>
              <p:grpSpPr bwMode="auto">
                <a:xfrm>
                  <a:off x="1279897" y="1831089"/>
                  <a:ext cx="3125848" cy="3346553"/>
                  <a:chOff x="1279897" y="1831089"/>
                  <a:chExt cx="3125848" cy="3346553"/>
                </a:xfrm>
              </p:grpSpPr>
              <p:pic>
                <p:nvPicPr>
                  <p:cNvPr id="5146" name="Picture 14" descr="G:\DEPTO\PPTs\Vereda_DIGITAL\Editados\Física\Lote3\VD-FIS-Lote3-Cap36\imgs\019_G_C36_DVD_AN_VUF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3059"/>
                  <a:stretch>
                    <a:fillRect/>
                  </a:stretch>
                </p:blipFill>
                <p:spPr bwMode="auto">
                  <a:xfrm>
                    <a:off x="1456294" y="1831089"/>
                    <a:ext cx="2949451" cy="33465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aphicFrame>
                <p:nvGraphicFramePr>
                  <p:cNvPr id="2" name="Object 15"/>
                  <p:cNvGraphicFramePr>
                    <a:graphicFrameLocks noChangeAspect="1"/>
                  </p:cNvGraphicFramePr>
                  <p:nvPr/>
                </p:nvGraphicFramePr>
                <p:xfrm>
                  <a:off x="3329854" y="4479081"/>
                  <a:ext cx="149225" cy="257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57" name="Equation" r:id="rId5" imgW="101520" imgH="164880" progId="Equation.DSMT4">
                          <p:embed/>
                        </p:oleObj>
                      </mc:Choice>
                      <mc:Fallback>
                        <p:oleObj name="Equation" r:id="rId5" imgW="101520" imgH="164880" progId="Equation.DSMT4">
                          <p:embed/>
                          <p:pic>
                            <p:nvPicPr>
                              <p:cNvPr id="0" name="Object 1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29854" y="4479081"/>
                                <a:ext cx="149225" cy="25717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" name="Object 16"/>
                  <p:cNvGraphicFramePr>
                    <a:graphicFrameLocks noChangeAspect="1"/>
                  </p:cNvGraphicFramePr>
                  <p:nvPr/>
                </p:nvGraphicFramePr>
                <p:xfrm>
                  <a:off x="2121436" y="4479081"/>
                  <a:ext cx="149225" cy="257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58" name="Equation" r:id="rId7" imgW="101520" imgH="164880" progId="Equation.DSMT4">
                          <p:embed/>
                        </p:oleObj>
                      </mc:Choice>
                      <mc:Fallback>
                        <p:oleObj name="Equation" r:id="rId7" imgW="101520" imgH="164880" progId="Equation.DSMT4">
                          <p:embed/>
                          <p:pic>
                            <p:nvPicPr>
                              <p:cNvPr id="0" name="Object 1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21436" y="4479081"/>
                                <a:ext cx="149225" cy="25717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4" name="Object 17"/>
                  <p:cNvGraphicFramePr>
                    <a:graphicFrameLocks noChangeAspect="1"/>
                  </p:cNvGraphicFramePr>
                  <p:nvPr/>
                </p:nvGraphicFramePr>
                <p:xfrm>
                  <a:off x="4128366" y="2800125"/>
                  <a:ext cx="149225" cy="257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59" name="Equation" r:id="rId8" imgW="101520" imgH="164880" progId="Equation.DSMT4">
                          <p:embed/>
                        </p:oleObj>
                      </mc:Choice>
                      <mc:Fallback>
                        <p:oleObj name="Equation" r:id="rId8" imgW="101520" imgH="164880" progId="Equation.DSMT4">
                          <p:embed/>
                          <p:pic>
                            <p:nvPicPr>
                              <p:cNvPr id="0" name="Object 1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128366" y="2800125"/>
                                <a:ext cx="149225" cy="25717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5" name="Object 18"/>
                  <p:cNvGraphicFramePr>
                    <a:graphicFrameLocks noChangeAspect="1"/>
                  </p:cNvGraphicFramePr>
                  <p:nvPr/>
                </p:nvGraphicFramePr>
                <p:xfrm>
                  <a:off x="1279897" y="2800125"/>
                  <a:ext cx="149225" cy="257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60" name="Equation" r:id="rId9" imgW="101520" imgH="164880" progId="Equation.DSMT4">
                          <p:embed/>
                        </p:oleObj>
                      </mc:Choice>
                      <mc:Fallback>
                        <p:oleObj name="Equation" r:id="rId9" imgW="101520" imgH="164880" progId="Equation.DSMT4">
                          <p:embed/>
                          <p:pic>
                            <p:nvPicPr>
                              <p:cNvPr id="0" name="Object 1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279897" y="2800125"/>
                                <a:ext cx="149225" cy="25717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6" name="Object 32"/>
                <p:cNvGraphicFramePr>
                  <a:graphicFrameLocks noChangeAspect="1"/>
                </p:cNvGraphicFramePr>
                <p:nvPr/>
              </p:nvGraphicFramePr>
              <p:xfrm>
                <a:off x="2702896" y="2511096"/>
                <a:ext cx="242028" cy="30335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61" name="Equation" r:id="rId10" imgW="164880" imgH="266400" progId="Equation.DSMT4">
                        <p:embed/>
                      </p:oleObj>
                    </mc:Choice>
                    <mc:Fallback>
                      <p:oleObj name="Equation" r:id="rId10" imgW="164880" imgH="266400" progId="Equation.DSMT4">
                        <p:embed/>
                        <p:pic>
                          <p:nvPicPr>
                            <p:cNvPr id="0" name="Object 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2896" y="2511096"/>
                              <a:ext cx="242028" cy="30335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5140" name="Grupo 29"/>
              <p:cNvGrpSpPr>
                <a:grpSpLocks/>
              </p:cNvGrpSpPr>
              <p:nvPr/>
            </p:nvGrpSpPr>
            <p:grpSpPr bwMode="auto">
              <a:xfrm>
                <a:off x="4927394" y="1829114"/>
                <a:ext cx="3010664" cy="3346553"/>
                <a:chOff x="4927394" y="1829114"/>
                <a:chExt cx="3010664" cy="3346553"/>
              </a:xfrm>
            </p:grpSpPr>
            <p:grpSp>
              <p:nvGrpSpPr>
                <p:cNvPr id="5143" name="Grupo 24"/>
                <p:cNvGrpSpPr>
                  <a:grpSpLocks/>
                </p:cNvGrpSpPr>
                <p:nvPr/>
              </p:nvGrpSpPr>
              <p:grpSpPr bwMode="auto">
                <a:xfrm>
                  <a:off x="4927394" y="1829114"/>
                  <a:ext cx="3010664" cy="3346553"/>
                  <a:chOff x="4927394" y="1829114"/>
                  <a:chExt cx="3010664" cy="3346553"/>
                </a:xfrm>
              </p:grpSpPr>
              <p:pic>
                <p:nvPicPr>
                  <p:cNvPr id="5144" name="Picture 14" descr="G:\DEPTO\PPTs\Vereda_DIGITAL\Editados\Física\Lote3\VD-FIS-Lote3-Cap36\imgs\019_G_C36_DVD_AN_VUF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098"/>
                  <a:stretch>
                    <a:fillRect/>
                  </a:stretch>
                </p:blipFill>
                <p:spPr bwMode="auto">
                  <a:xfrm>
                    <a:off x="4928260" y="1829114"/>
                    <a:ext cx="2821357" cy="33465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aphicFrame>
                <p:nvGraphicFramePr>
                  <p:cNvPr id="7" name="Object 19"/>
                  <p:cNvGraphicFramePr>
                    <a:graphicFrameLocks noChangeAspect="1"/>
                  </p:cNvGraphicFramePr>
                  <p:nvPr/>
                </p:nvGraphicFramePr>
                <p:xfrm>
                  <a:off x="6942818" y="4492358"/>
                  <a:ext cx="149225" cy="257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62" name="Equation" r:id="rId12" imgW="101520" imgH="164880" progId="Equation.DSMT4">
                          <p:embed/>
                        </p:oleObj>
                      </mc:Choice>
                      <mc:Fallback>
                        <p:oleObj name="Equation" r:id="rId12" imgW="101520" imgH="164880" progId="Equation.DSMT4">
                          <p:embed/>
                          <p:pic>
                            <p:nvPicPr>
                              <p:cNvPr id="0" name="Object 1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942818" y="4492358"/>
                                <a:ext cx="149225" cy="25717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8" name="Object 20"/>
                  <p:cNvGraphicFramePr>
                    <a:graphicFrameLocks noChangeAspect="1"/>
                  </p:cNvGraphicFramePr>
                  <p:nvPr/>
                </p:nvGraphicFramePr>
                <p:xfrm>
                  <a:off x="5768769" y="4409231"/>
                  <a:ext cx="149225" cy="257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63" name="Equation" r:id="rId13" imgW="101520" imgH="164880" progId="Equation.DSMT4">
                          <p:embed/>
                        </p:oleObj>
                      </mc:Choice>
                      <mc:Fallback>
                        <p:oleObj name="Equation" r:id="rId13" imgW="101520" imgH="164880" progId="Equation.DSMT4">
                          <p:embed/>
                          <p:pic>
                            <p:nvPicPr>
                              <p:cNvPr id="0" name="Object 2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768769" y="4409231"/>
                                <a:ext cx="149225" cy="25717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" name="Object 21"/>
                  <p:cNvGraphicFramePr>
                    <a:graphicFrameLocks noChangeAspect="1"/>
                  </p:cNvGraphicFramePr>
                  <p:nvPr/>
                </p:nvGraphicFramePr>
                <p:xfrm>
                  <a:off x="7788833" y="2849996"/>
                  <a:ext cx="149225" cy="257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64" name="Equation" r:id="rId14" imgW="101520" imgH="164880" progId="Equation.DSMT4">
                          <p:embed/>
                        </p:oleObj>
                      </mc:Choice>
                      <mc:Fallback>
                        <p:oleObj name="Equation" r:id="rId14" imgW="101520" imgH="164880" progId="Equation.DSMT4">
                          <p:embed/>
                          <p:pic>
                            <p:nvPicPr>
                              <p:cNvPr id="0" name="Object 2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788833" y="2849996"/>
                                <a:ext cx="149225" cy="25717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" name="Object 22"/>
                  <p:cNvGraphicFramePr>
                    <a:graphicFrameLocks noChangeAspect="1"/>
                  </p:cNvGraphicFramePr>
                  <p:nvPr/>
                </p:nvGraphicFramePr>
                <p:xfrm>
                  <a:off x="4927394" y="2731243"/>
                  <a:ext cx="149225" cy="257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65" name="Equation" r:id="rId15" imgW="101520" imgH="164880" progId="Equation.DSMT4">
                          <p:embed/>
                        </p:oleObj>
                      </mc:Choice>
                      <mc:Fallback>
                        <p:oleObj name="Equation" r:id="rId15" imgW="101520" imgH="164880" progId="Equation.DSMT4">
                          <p:embed/>
                          <p:pic>
                            <p:nvPicPr>
                              <p:cNvPr id="0" name="Object 2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927394" y="2731243"/>
                                <a:ext cx="149225" cy="25717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2051" name="Object 24"/>
                <p:cNvGraphicFramePr>
                  <a:graphicFrameLocks noChangeAspect="1"/>
                </p:cNvGraphicFramePr>
                <p:nvPr/>
              </p:nvGraphicFramePr>
              <p:xfrm>
                <a:off x="6339506" y="2513570"/>
                <a:ext cx="241300" cy="3032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66" name="Equation" r:id="rId16" imgW="164880" imgH="266400" progId="Equation.DSMT4">
                        <p:embed/>
                      </p:oleObj>
                    </mc:Choice>
                    <mc:Fallback>
                      <p:oleObj name="Equation" r:id="rId16" imgW="164880" imgH="266400" progId="Equation.DSMT4">
                        <p:embed/>
                        <p:pic>
                          <p:nvPicPr>
                            <p:cNvPr id="0" name="Object 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39506" y="2513570"/>
                              <a:ext cx="241300" cy="30321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5141" name="Retângulo 30"/>
              <p:cNvSpPr>
                <a:spLocks noChangeArrowheads="1"/>
              </p:cNvSpPr>
              <p:nvPr/>
            </p:nvSpPr>
            <p:spPr bwMode="auto">
              <a:xfrm>
                <a:off x="1398934" y="1950223"/>
                <a:ext cx="50687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600" b="1">
                    <a:solidFill>
                      <a:srgbClr val="000000"/>
                    </a:solidFill>
                    <a:latin typeface="Verdana" pitchFamily="34" charset="0"/>
                  </a:rPr>
                  <a:t>a)</a:t>
                </a:r>
                <a:r>
                  <a:rPr lang="en-US" altLang="pt-BR" sz="160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  <a:endParaRPr lang="pt-BR" altLang="pt-BR" sz="1600"/>
              </a:p>
            </p:txBody>
          </p:sp>
          <p:sp>
            <p:nvSpPr>
              <p:cNvPr id="5142" name="Retângulo 31"/>
              <p:cNvSpPr>
                <a:spLocks noChangeArrowheads="1"/>
              </p:cNvSpPr>
              <p:nvPr/>
            </p:nvSpPr>
            <p:spPr bwMode="auto">
              <a:xfrm>
                <a:off x="5059815" y="1950223"/>
                <a:ext cx="52770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600" b="1">
                    <a:solidFill>
                      <a:srgbClr val="000000"/>
                    </a:solidFill>
                    <a:latin typeface="Verdana" pitchFamily="34" charset="0"/>
                  </a:rPr>
                  <a:t>b)</a:t>
                </a:r>
                <a:r>
                  <a:rPr lang="en-US" altLang="pt-BR" sz="160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  <a:endParaRPr lang="pt-BR" altLang="pt-BR" sz="1600"/>
              </a:p>
            </p:txBody>
          </p:sp>
        </p:grpSp>
        <p:sp>
          <p:nvSpPr>
            <p:cNvPr id="5138" name="Retângulo 33"/>
            <p:cNvSpPr>
              <a:spLocks noChangeArrowheads="1"/>
            </p:cNvSpPr>
            <p:nvPr/>
          </p:nvSpPr>
          <p:spPr bwMode="auto">
            <a:xfrm rot="-5400000">
              <a:off x="6820280" y="4637187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67945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interior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 solenoide percorrido por </a:t>
            </a:r>
          </a:p>
          <a:p>
            <a:r>
              <a:rPr lang="pt-BR" altLang="pt-BR" sz="2800" b="1">
                <a:latin typeface="Verdana" pitchFamily="34" charset="0"/>
              </a:rPr>
              <a:t>corrente elétrica</a:t>
            </a:r>
          </a:p>
        </p:txBody>
      </p:sp>
      <p:sp>
        <p:nvSpPr>
          <p:cNvPr id="40963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36.8</a:t>
            </a:r>
          </a:p>
        </p:txBody>
      </p:sp>
      <p:sp>
        <p:nvSpPr>
          <p:cNvPr id="40964" name="CuadroTexto 5"/>
          <p:cNvSpPr txBox="1">
            <a:spLocks noChangeArrowheads="1"/>
          </p:cNvSpPr>
          <p:nvPr/>
        </p:nvSpPr>
        <p:spPr bwMode="auto">
          <a:xfrm>
            <a:off x="611188" y="1797050"/>
            <a:ext cx="8362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 seguir, veremos as características do vetor campo magnético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B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num ponto qualquer no interior de um solenoide percorrido por corrente elétrica de intensidade </a:t>
            </a:r>
            <a:r>
              <a:rPr lang="en-US" altLang="pt-BR" sz="2000" i="1">
                <a:solidFill>
                  <a:srgbClr val="000000"/>
                </a:solidFill>
                <a:latin typeface="Verdana" pitchFamily="34" charset="0"/>
              </a:rPr>
              <a:t>i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:</a:t>
            </a:r>
          </a:p>
        </p:txBody>
      </p:sp>
      <p:cxnSp>
        <p:nvCxnSpPr>
          <p:cNvPr id="40965" name="Conector de seta reta 7"/>
          <p:cNvCxnSpPr>
            <a:cxnSpLocks noChangeShapeType="1"/>
          </p:cNvCxnSpPr>
          <p:nvPr/>
        </p:nvCxnSpPr>
        <p:spPr bwMode="auto">
          <a:xfrm flipV="1">
            <a:off x="725488" y="2386013"/>
            <a:ext cx="1714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CuadroTexto 5"/>
          <p:cNvSpPr txBox="1">
            <a:spLocks noChangeArrowheads="1"/>
          </p:cNvSpPr>
          <p:nvPr/>
        </p:nvSpPr>
        <p:spPr bwMode="auto">
          <a:xfrm>
            <a:off x="611188" y="4143375"/>
            <a:ext cx="8281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Direção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: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 direção é a do eixo do solenoide.</a:t>
            </a:r>
          </a:p>
          <a:p>
            <a:pPr>
              <a:lnSpc>
                <a:spcPct val="15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Sentido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: O sentido é dado pela regra da mão direita.</a:t>
            </a:r>
          </a:p>
        </p:txBody>
      </p:sp>
      <p:sp>
        <p:nvSpPr>
          <p:cNvPr id="6151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679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interior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 solenoide percorrido por </a:t>
            </a:r>
          </a:p>
          <a:p>
            <a:r>
              <a:rPr lang="pt-BR" altLang="pt-BR" sz="2800" b="1">
                <a:latin typeface="Verdana" pitchFamily="34" charset="0"/>
              </a:rPr>
              <a:t>corrente elétrica</a:t>
            </a:r>
          </a:p>
        </p:txBody>
      </p:sp>
      <p:sp>
        <p:nvSpPr>
          <p:cNvPr id="6152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36.8</a:t>
            </a: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auto">
          <a:xfrm>
            <a:off x="606425" y="5054600"/>
            <a:ext cx="20208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Intensidade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:</a:t>
            </a:r>
          </a:p>
        </p:txBody>
      </p:sp>
      <p:grpSp>
        <p:nvGrpSpPr>
          <p:cNvPr id="3" name="Grupo 23"/>
          <p:cNvGrpSpPr>
            <a:grpSpLocks/>
          </p:cNvGrpSpPr>
          <p:nvPr/>
        </p:nvGrpSpPr>
        <p:grpSpPr bwMode="auto">
          <a:xfrm>
            <a:off x="1639888" y="1965325"/>
            <a:ext cx="6581775" cy="2263775"/>
            <a:chOff x="1639888" y="1965118"/>
            <a:chExt cx="6581433" cy="2264466"/>
          </a:xfrm>
        </p:grpSpPr>
        <p:sp>
          <p:nvSpPr>
            <p:cNvPr id="6158" name="Retângulo 13"/>
            <p:cNvSpPr>
              <a:spLocks noChangeArrowheads="1"/>
            </p:cNvSpPr>
            <p:nvPr/>
          </p:nvSpPr>
          <p:spPr bwMode="auto">
            <a:xfrm rot="-5400000">
              <a:off x="6321517" y="3663404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  <p:grpSp>
          <p:nvGrpSpPr>
            <p:cNvPr id="6159" name="Grupo 22"/>
            <p:cNvGrpSpPr>
              <a:grpSpLocks/>
            </p:cNvGrpSpPr>
            <p:nvPr/>
          </p:nvGrpSpPr>
          <p:grpSpPr bwMode="auto">
            <a:xfrm>
              <a:off x="1639888" y="1965118"/>
              <a:ext cx="6581433" cy="2103727"/>
              <a:chOff x="1639888" y="1965118"/>
              <a:chExt cx="6581433" cy="2103727"/>
            </a:xfrm>
          </p:grpSpPr>
          <p:pic>
            <p:nvPicPr>
              <p:cNvPr id="6160" name="Picture 14" descr="G:\DEPTO\PPTs\Vereda_DIGITAL\Editados\Física\Lote3\VD-FIS-Lote3-Cap36\imgs\020_G_C36_DVD_AN_VUF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9888" y="1965118"/>
                <a:ext cx="5425930" cy="2103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051" name="Object 15"/>
              <p:cNvGraphicFramePr>
                <a:graphicFrameLocks noChangeAspect="1"/>
              </p:cNvGraphicFramePr>
              <p:nvPr/>
            </p:nvGraphicFramePr>
            <p:xfrm>
              <a:off x="4792952" y="2677351"/>
              <a:ext cx="242028" cy="3033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6" name="Equation" r:id="rId5" imgW="164880" imgH="266400" progId="Equation.DSMT4">
                      <p:embed/>
                    </p:oleObj>
                  </mc:Choice>
                  <mc:Fallback>
                    <p:oleObj name="Equation" r:id="rId5" imgW="164880" imgH="266400" progId="Equation.DSMT4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92952" y="2677351"/>
                            <a:ext cx="242028" cy="30335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" name="Object 16"/>
              <p:cNvGraphicFramePr>
                <a:graphicFrameLocks noChangeAspect="1"/>
              </p:cNvGraphicFramePr>
              <p:nvPr/>
            </p:nvGraphicFramePr>
            <p:xfrm>
              <a:off x="4566845" y="2440112"/>
              <a:ext cx="223838" cy="1873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7" name="Equation" r:id="rId7" imgW="152280" imgH="164880" progId="Equation.DSMT4">
                      <p:embed/>
                    </p:oleObj>
                  </mc:Choice>
                  <mc:Fallback>
                    <p:oleObj name="Equation" r:id="rId7" imgW="152280" imgH="164880" progId="Equation.DSMT4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66845" y="2440112"/>
                            <a:ext cx="223838" cy="1873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19"/>
              <p:cNvGraphicFramePr>
                <a:graphicFrameLocks noChangeAspect="1"/>
              </p:cNvGraphicFramePr>
              <p:nvPr/>
            </p:nvGraphicFramePr>
            <p:xfrm>
              <a:off x="2025650" y="3547269"/>
              <a:ext cx="149225" cy="257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8" name="Equation" r:id="rId9" imgW="101520" imgH="164880" progId="Equation.DSMT4">
                      <p:embed/>
                    </p:oleObj>
                  </mc:Choice>
                  <mc:Fallback>
                    <p:oleObj name="Equation" r:id="rId9" imgW="101520" imgH="164880" progId="Equation.DSMT4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25650" y="3547269"/>
                            <a:ext cx="149225" cy="2571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20"/>
              <p:cNvGraphicFramePr>
                <a:graphicFrameLocks noChangeAspect="1"/>
              </p:cNvGraphicFramePr>
              <p:nvPr/>
            </p:nvGraphicFramePr>
            <p:xfrm>
              <a:off x="6445250" y="3547269"/>
              <a:ext cx="149225" cy="257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9" name="Equation" r:id="rId11" imgW="101520" imgH="164880" progId="Equation.DSMT4">
                      <p:embed/>
                    </p:oleObj>
                  </mc:Choice>
                  <mc:Fallback>
                    <p:oleObj name="Equation" r:id="rId11" imgW="101520" imgH="164880" progId="Equation.DSMT4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45250" y="3547269"/>
                            <a:ext cx="149225" cy="2571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61" name="Retângulo 21"/>
              <p:cNvSpPr>
                <a:spLocks noChangeArrowheads="1"/>
              </p:cNvSpPr>
              <p:nvPr/>
            </p:nvSpPr>
            <p:spPr bwMode="auto">
              <a:xfrm>
                <a:off x="6696736" y="2285750"/>
                <a:ext cx="152458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pt-BR" sz="1200">
                    <a:solidFill>
                      <a:srgbClr val="000000"/>
                    </a:solidFill>
                    <a:latin typeface="Verdana" pitchFamily="34" charset="0"/>
                  </a:rPr>
                  <a:t>Eixo do solenoide</a:t>
                </a:r>
                <a:endParaRPr lang="pt-BR" altLang="pt-BR" sz="1200"/>
              </a:p>
            </p:txBody>
          </p:sp>
        </p:grpSp>
      </p:grpSp>
      <p:grpSp>
        <p:nvGrpSpPr>
          <p:cNvPr id="7" name="Grupo 17"/>
          <p:cNvGrpSpPr>
            <a:grpSpLocks/>
          </p:cNvGrpSpPr>
          <p:nvPr/>
        </p:nvGrpSpPr>
        <p:grpSpPr bwMode="auto">
          <a:xfrm>
            <a:off x="2579688" y="5094288"/>
            <a:ext cx="1622425" cy="784225"/>
            <a:chOff x="2579916" y="5094513"/>
            <a:chExt cx="1621970" cy="783771"/>
          </a:xfrm>
        </p:grpSpPr>
        <p:pic>
          <p:nvPicPr>
            <p:cNvPr id="6156" name="Picture 16" descr="Z:\DEPTO\PPTs\Vereda_DIGITAL\Editados\Física\Lote3\VDfis_cap36p_magnetismo\imgs\Untitled-4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327" y="5148942"/>
              <a:ext cx="1312364" cy="69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7" name="Retângulo 16"/>
            <p:cNvSpPr>
              <a:spLocks noChangeArrowheads="1"/>
            </p:cNvSpPr>
            <p:nvPr/>
          </p:nvSpPr>
          <p:spPr bwMode="auto">
            <a:xfrm>
              <a:off x="2579916" y="5094513"/>
              <a:ext cx="1621970" cy="783771"/>
            </a:xfrm>
            <a:prstGeom prst="rect">
              <a:avLst/>
            </a:prstGeom>
            <a:noFill/>
            <a:ln w="19050" algn="ctr">
              <a:solidFill>
                <a:srgbClr val="7EB5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pt-BR" altLang="pt-BR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8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7" grpId="0" build="p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uadroTexto 5"/>
          <p:cNvSpPr txBox="1">
            <a:spLocks noChangeArrowheads="1"/>
          </p:cNvSpPr>
          <p:nvPr/>
        </p:nvSpPr>
        <p:spPr bwMode="auto">
          <a:xfrm>
            <a:off x="611188" y="1778000"/>
            <a:ext cx="820896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No interior de um solenoide, o campo magnético é uniforme. 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Portanto, as linhas de indução em seu interior são retas paralelas igualmente orientadas e igualmente espaçadas. 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O polo norte do solenoide é a extremidade de onde partem</a:t>
            </a:r>
            <a:br>
              <a:rPr lang="en-US" altLang="pt-BR" sz="20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as linhas de indução e o polo sul é a extremidade por onde entram as linhas de indução.</a:t>
            </a:r>
          </a:p>
        </p:txBody>
      </p:sp>
      <p:sp>
        <p:nvSpPr>
          <p:cNvPr id="41987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36.8</a:t>
            </a:r>
          </a:p>
        </p:txBody>
      </p:sp>
      <p:sp>
        <p:nvSpPr>
          <p:cNvPr id="4198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679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interior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 solenoide percorrido por </a:t>
            </a:r>
          </a:p>
          <a:p>
            <a:r>
              <a:rPr lang="pt-BR" altLang="pt-BR" sz="2800" b="1">
                <a:latin typeface="Verdana" pitchFamily="34" charset="0"/>
              </a:rPr>
              <a:t>corrente elétrica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Box 1"/>
          <p:cNvSpPr txBox="1">
            <a:spLocks noChangeArrowheads="1"/>
          </p:cNvSpPr>
          <p:nvPr/>
        </p:nvSpPr>
        <p:spPr bwMode="auto">
          <a:xfrm>
            <a:off x="1725613" y="5232400"/>
            <a:ext cx="569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1400">
                <a:latin typeface="Verdana" pitchFamily="34" charset="0"/>
              </a:rPr>
              <a:t>No interior de um solenoide, o campo magnético é uniforme.</a:t>
            </a:r>
            <a:endParaRPr lang="en-US" altLang="pt-BR" sz="1400">
              <a:latin typeface="Verdana" pitchFamily="34" charset="0"/>
            </a:endParaRPr>
          </a:p>
        </p:txBody>
      </p:sp>
      <p:sp>
        <p:nvSpPr>
          <p:cNvPr id="7173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36.8</a:t>
            </a:r>
          </a:p>
        </p:txBody>
      </p:sp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725488" y="2127250"/>
            <a:ext cx="7883525" cy="2714625"/>
            <a:chOff x="725488" y="2126492"/>
            <a:chExt cx="7884122" cy="2715217"/>
          </a:xfrm>
        </p:grpSpPr>
        <p:pic>
          <p:nvPicPr>
            <p:cNvPr id="7176" name="Picture 13" descr="G:\DEPTO\PPTs\Vereda_DIGITAL\Editados\Física\Lote3\VD-FIS-Lote3-Cap36\imgs\021_G_C36_DVD_AN_VUF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488" y="2126492"/>
              <a:ext cx="7884122" cy="2694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7" name="Retângulo 11"/>
            <p:cNvSpPr>
              <a:spLocks noChangeArrowheads="1"/>
            </p:cNvSpPr>
            <p:nvPr/>
          </p:nvSpPr>
          <p:spPr bwMode="auto">
            <a:xfrm rot="-5400000">
              <a:off x="7407587" y="4328428"/>
              <a:ext cx="84189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ADILSON SECCO</a:t>
              </a:r>
            </a:p>
          </p:txBody>
        </p:sp>
        <p:graphicFrame>
          <p:nvGraphicFramePr>
            <p:cNvPr id="2051" name="Object 14"/>
            <p:cNvGraphicFramePr>
              <a:graphicFrameLocks noChangeAspect="1"/>
            </p:cNvGraphicFramePr>
            <p:nvPr/>
          </p:nvGraphicFramePr>
          <p:xfrm>
            <a:off x="1705017" y="4213448"/>
            <a:ext cx="149225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0" name="Equation" r:id="rId5" imgW="101520" imgH="164880" progId="Equation.DSMT4">
                    <p:embed/>
                  </p:oleObj>
                </mc:Choice>
                <mc:Fallback>
                  <p:oleObj name="Equation" r:id="rId5" imgW="101520" imgH="16488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5017" y="4213448"/>
                          <a:ext cx="149225" cy="257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15"/>
            <p:cNvGraphicFramePr>
              <a:graphicFrameLocks noChangeAspect="1"/>
            </p:cNvGraphicFramePr>
            <p:nvPr/>
          </p:nvGraphicFramePr>
          <p:xfrm>
            <a:off x="7336023" y="4213448"/>
            <a:ext cx="149225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1" name="Equation" r:id="rId7" imgW="101520" imgH="164880" progId="Equation.DSMT4">
                    <p:embed/>
                  </p:oleObj>
                </mc:Choice>
                <mc:Fallback>
                  <p:oleObj name="Equation" r:id="rId7" imgW="101520" imgH="16488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6023" y="4213448"/>
                          <a:ext cx="149225" cy="257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5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679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Campo magnético no interior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um solenoide percorrido por </a:t>
            </a:r>
          </a:p>
          <a:p>
            <a:r>
              <a:rPr lang="pt-BR" altLang="pt-BR" sz="2800" b="1">
                <a:latin typeface="Verdana" pitchFamily="34" charset="0"/>
              </a:rPr>
              <a:t>corrente elétrica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828198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Polos de um ímã</a:t>
            </a: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Considere um ímã em forma de barra em contato com fragmentos de ferro.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Os fragmentos aderem ao ímã mais acentuadamente </a:t>
            </a:r>
            <a:br>
              <a:rPr lang="en-US" altLang="pt-BR" sz="20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nas regiões extremas, chamadas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polos do ímã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13315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36.1</a:t>
            </a:r>
          </a:p>
        </p:txBody>
      </p:sp>
      <p:sp>
        <p:nvSpPr>
          <p:cNvPr id="13316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518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uadroTexto 1"/>
          <p:cNvSpPr txBox="1">
            <a:spLocks noChangeArrowheads="1"/>
          </p:cNvSpPr>
          <p:nvPr/>
        </p:nvSpPr>
        <p:spPr bwMode="auto">
          <a:xfrm>
            <a:off x="10053638" y="34226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s-ES" altLang="pt-BR"/>
          </a:p>
        </p:txBody>
      </p:sp>
      <p:sp>
        <p:nvSpPr>
          <p:cNvPr id="43011" name="CuadroTexto 32"/>
          <p:cNvSpPr txBox="1">
            <a:spLocks noChangeArrowheads="1"/>
          </p:cNvSpPr>
          <p:nvPr/>
        </p:nvSpPr>
        <p:spPr bwMode="auto">
          <a:xfrm>
            <a:off x="5940425" y="6308725"/>
            <a:ext cx="3667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</a:t>
            </a:r>
          </a:p>
        </p:txBody>
      </p:sp>
      <p:pic>
        <p:nvPicPr>
          <p:cNvPr id="43012" name="Imagen 2" descr="rodape_fisi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25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Imagen 17" descr="botao_home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6315075"/>
            <a:ext cx="384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5" descr="botao_sair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13488"/>
            <a:ext cx="382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9" descr="Moderna_Neg_cmyk_unco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6386513"/>
            <a:ext cx="1060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CuadroTexto 19"/>
          <p:cNvSpPr txBox="1">
            <a:spLocks noChangeArrowheads="1"/>
          </p:cNvSpPr>
          <p:nvPr/>
        </p:nvSpPr>
        <p:spPr bwMode="auto">
          <a:xfrm>
            <a:off x="7938" y="6345238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600" b="1">
                <a:solidFill>
                  <a:schemeClr val="bg1"/>
                </a:solidFill>
                <a:latin typeface="Verdana" pitchFamily="34" charset="0"/>
              </a:rPr>
              <a:t>FÍSICA</a:t>
            </a:r>
          </a:p>
          <a:p>
            <a:r>
              <a:rPr lang="es-ES" altLang="pt-BR" sz="600" b="1">
                <a:solidFill>
                  <a:schemeClr val="bg1"/>
                </a:solidFill>
                <a:latin typeface="Verdana" pitchFamily="34" charset="0"/>
              </a:rPr>
              <a:t>NICOLAU, TORRES </a:t>
            </a:r>
            <a:br>
              <a:rPr lang="es-ES" altLang="pt-BR" sz="600" b="1">
                <a:solidFill>
                  <a:schemeClr val="bg1"/>
                </a:solidFill>
                <a:latin typeface="Verdana" pitchFamily="34" charset="0"/>
              </a:rPr>
            </a:br>
            <a:r>
              <a:rPr lang="es-ES" altLang="pt-BR" sz="600" b="1">
                <a:solidFill>
                  <a:schemeClr val="bg1"/>
                </a:solidFill>
                <a:latin typeface="Verdana" pitchFamily="34" charset="0"/>
              </a:rPr>
              <a:t>E PENTEADO</a:t>
            </a:r>
          </a:p>
        </p:txBody>
      </p:sp>
      <p:sp>
        <p:nvSpPr>
          <p:cNvPr id="43017" name="CaixaDeTexto 13"/>
          <p:cNvSpPr txBox="1">
            <a:spLocks noChangeArrowheads="1"/>
          </p:cNvSpPr>
          <p:nvPr/>
        </p:nvSpPr>
        <p:spPr bwMode="auto">
          <a:xfrm>
            <a:off x="642938" y="319088"/>
            <a:ext cx="8321675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ANOTAÇÕES EM AULA</a:t>
            </a:r>
            <a:endParaRPr lang="pt-BR" altLang="pt-BR" sz="1000">
              <a:latin typeface="Verdana" pitchFamily="34" charset="0"/>
            </a:endParaRP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Coordenação editorial: </a:t>
            </a:r>
            <a:r>
              <a:rPr lang="pt-BR" altLang="pt-BR" sz="1000">
                <a:latin typeface="Verdana" pitchFamily="34" charset="0"/>
              </a:rPr>
              <a:t>Juliane Matsubara Barroso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Elaboração de originais: </a:t>
            </a:r>
            <a:r>
              <a:rPr lang="pt-BR" altLang="pt-BR" sz="1000">
                <a:latin typeface="Verdana" pitchFamily="34" charset="0"/>
              </a:rPr>
              <a:t>Carlos Magno A. Torres, Nicolau Gilberto Ferraro, Paulo Cesar M. Penteado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Edição de texto:</a:t>
            </a:r>
            <a:r>
              <a:rPr lang="pt-BR" altLang="pt-BR" sz="1000">
                <a:latin typeface="Verdana" pitchFamily="34" charset="0"/>
              </a:rPr>
              <a:t> Eugênio Dalle Olle, Fabio Ferreira Rodrigues, Fernando Savoia Gonzalez, João Batista Silva dos Santos, Livia Santa Clara de Azevedo Ferreira, Lucas Maduar Carvalho Mota, Luiz Alberto de Paula e Silvana Sausmikat Fortes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Preparação de texto:</a:t>
            </a:r>
            <a:r>
              <a:rPr lang="pt-BR" altLang="pt-BR" sz="1000">
                <a:latin typeface="Verdana" pitchFamily="34" charset="0"/>
              </a:rPr>
              <a:t> Silvana Cobucci Leite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Coordenação de produção:</a:t>
            </a:r>
            <a:r>
              <a:rPr lang="pt-BR" altLang="pt-BR" sz="1000">
                <a:latin typeface="Verdana" pitchFamily="34" charset="0"/>
              </a:rPr>
              <a:t> Maria José Tanbellini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Iconografia: </a:t>
            </a:r>
            <a:r>
              <a:rPr lang="pt-BR" altLang="pt-BR" sz="1000">
                <a:latin typeface="Verdana" pitchFamily="34" charset="0"/>
              </a:rPr>
              <a:t>Daniela Baraúna, Érika Freitas, Fabio Yoshihito Matsuura, Flávia Aline de Morais e Monica de Souza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Diagramação: </a:t>
            </a:r>
            <a:r>
              <a:rPr lang="pt-BR" altLang="pt-BR" sz="1000">
                <a:latin typeface="Verdana" pitchFamily="34" charset="0"/>
              </a:rPr>
              <a:t>Mamute Mídia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 </a:t>
            </a:r>
            <a:endParaRPr lang="pt-BR" altLang="pt-BR" sz="1000">
              <a:latin typeface="Verdana" pitchFamily="34" charset="0"/>
            </a:endParaRP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EDITORA MODERNA </a:t>
            </a:r>
            <a:endParaRPr lang="pt-BR" altLang="pt-BR" sz="1000">
              <a:latin typeface="Verdana" pitchFamily="34" charset="0"/>
            </a:endParaRP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Diretoria de Tecnologia Educacional</a:t>
            </a:r>
            <a:endParaRPr lang="pt-BR" altLang="pt-BR" sz="1000">
              <a:latin typeface="Verdana" pitchFamily="34" charset="0"/>
            </a:endParaRP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Editora executiva:</a:t>
            </a:r>
            <a:r>
              <a:rPr lang="pt-BR" altLang="pt-BR" sz="1000">
                <a:latin typeface="Verdana" pitchFamily="34" charset="0"/>
              </a:rPr>
              <a:t> Kelly Mayumi Ishida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Coordenadora editorial:</a:t>
            </a:r>
            <a:r>
              <a:rPr lang="pt-BR" altLang="pt-BR" sz="1000">
                <a:latin typeface="Verdana" pitchFamily="34" charset="0"/>
              </a:rPr>
              <a:t> Ivonete Lucirio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Editores:</a:t>
            </a:r>
            <a:r>
              <a:rPr lang="pt-BR" altLang="pt-BR" sz="1000">
                <a:latin typeface="Verdana" pitchFamily="34" charset="0"/>
              </a:rPr>
              <a:t> Andre Jun e Natália Coltri Fernandes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Assistentes editoriais:</a:t>
            </a:r>
            <a:r>
              <a:rPr lang="pt-BR" altLang="pt-BR" sz="1000">
                <a:latin typeface="Verdana" pitchFamily="34" charset="0"/>
              </a:rPr>
              <a:t> Ciça Japiassu Reis e Renata Michelin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Editor de arte:</a:t>
            </a:r>
            <a:r>
              <a:rPr lang="pt-BR" altLang="pt-BR" sz="1000">
                <a:latin typeface="Verdana" pitchFamily="34" charset="0"/>
              </a:rPr>
              <a:t> Fabio Ventura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Editor assistente de arte: </a:t>
            </a:r>
            <a:r>
              <a:rPr lang="pt-BR" altLang="pt-BR" sz="1000">
                <a:latin typeface="Verdana" pitchFamily="34" charset="0"/>
              </a:rPr>
              <a:t>Eduardo Bertolini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Assistentes de arte:</a:t>
            </a:r>
            <a:r>
              <a:rPr lang="pt-BR" altLang="pt-BR" sz="1000">
                <a:latin typeface="Verdana" pitchFamily="34" charset="0"/>
              </a:rPr>
              <a:t> Ana Maria Totaro, Camila Castro e Valdeí Prazeres</a:t>
            </a:r>
          </a:p>
          <a:p>
            <a:pPr>
              <a:spcBef>
                <a:spcPts val="500"/>
              </a:spcBef>
            </a:pPr>
            <a:r>
              <a:rPr lang="pt-BR" altLang="pt-BR" sz="1000" b="1">
                <a:latin typeface="Verdana" pitchFamily="34" charset="0"/>
              </a:rPr>
              <a:t>Revisores:</a:t>
            </a:r>
            <a:r>
              <a:rPr lang="pt-BR" altLang="pt-BR" sz="1000">
                <a:latin typeface="Verdana" pitchFamily="34" charset="0"/>
              </a:rPr>
              <a:t> Antonio Carlos Marques, Diego Rezende e Ramiro Morais Torres </a:t>
            </a:r>
          </a:p>
          <a:p>
            <a:pPr>
              <a:lnSpc>
                <a:spcPct val="150000"/>
              </a:lnSpc>
            </a:pPr>
            <a:r>
              <a:rPr lang="pt-BR" altLang="pt-BR" sz="1000">
                <a:latin typeface="Verdana" pitchFamily="34" charset="0"/>
              </a:rPr>
              <a:t> </a:t>
            </a:r>
            <a:endParaRPr lang="pt-BR" altLang="pt-BR" sz="600">
              <a:latin typeface="Verdana" pitchFamily="34" charset="0"/>
            </a:endParaRPr>
          </a:p>
          <a:p>
            <a:r>
              <a:rPr lang="pt-BR" altLang="pt-BR" sz="900">
                <a:latin typeface="Verdana" pitchFamily="34" charset="0"/>
              </a:rPr>
              <a:t>© Reprodução proibida. Art. 184 do Código Penal e Lei 9.610 de 19 de fevereiro de 1998.</a:t>
            </a:r>
          </a:p>
          <a:p>
            <a:r>
              <a:rPr lang="pt-BR" altLang="pt-BR" sz="900">
                <a:latin typeface="Verdana" pitchFamily="34" charset="0"/>
              </a:rPr>
              <a:t>Todos os direitos reservados. </a:t>
            </a:r>
          </a:p>
          <a:p>
            <a:r>
              <a:rPr lang="pt-BR" altLang="pt-BR" sz="900">
                <a:latin typeface="Verdana" pitchFamily="34" charset="0"/>
              </a:rPr>
              <a:t> </a:t>
            </a:r>
          </a:p>
          <a:p>
            <a:r>
              <a:rPr lang="pt-BR" altLang="pt-BR" sz="900" b="1">
                <a:latin typeface="Verdana" pitchFamily="34" charset="0"/>
              </a:rPr>
              <a:t>EDITORA MODERNA</a:t>
            </a:r>
          </a:p>
          <a:p>
            <a:r>
              <a:rPr lang="pt-BR" altLang="pt-BR" sz="900">
                <a:latin typeface="Verdana" pitchFamily="34" charset="0"/>
              </a:rPr>
              <a:t>Rua Padre Adelino, 758 – Belenzinho</a:t>
            </a:r>
          </a:p>
          <a:p>
            <a:r>
              <a:rPr lang="pt-BR" altLang="pt-BR" sz="900">
                <a:latin typeface="Verdana" pitchFamily="34" charset="0"/>
              </a:rPr>
              <a:t>São Paulo – SP – Brasil – CEP: 03303-904</a:t>
            </a:r>
          </a:p>
          <a:p>
            <a:r>
              <a:rPr lang="pt-BR" altLang="pt-BR" sz="900">
                <a:latin typeface="Verdana" pitchFamily="34" charset="0"/>
              </a:rPr>
              <a:t>Vendas e atendimento: Tel. (0__11) 2602-5510</a:t>
            </a:r>
          </a:p>
          <a:p>
            <a:r>
              <a:rPr lang="pt-BR" altLang="pt-BR" sz="900">
                <a:latin typeface="Verdana" pitchFamily="34" charset="0"/>
              </a:rPr>
              <a:t>Fax (0__11) 2790-1501</a:t>
            </a:r>
          </a:p>
          <a:p>
            <a:r>
              <a:rPr lang="pt-BR" altLang="pt-BR" sz="900" u="sng">
                <a:latin typeface="Verdana" pitchFamily="34" charset="0"/>
                <a:hlinkClick r:id="rId6"/>
              </a:rPr>
              <a:t>www.moderna.com.br</a:t>
            </a:r>
            <a:endParaRPr lang="pt-BR" altLang="pt-BR" sz="900">
              <a:latin typeface="Verdana" pitchFamily="34" charset="0"/>
            </a:endParaRPr>
          </a:p>
          <a:p>
            <a:r>
              <a:rPr lang="pt-BR" altLang="pt-BR" sz="900">
                <a:latin typeface="Verdana" pitchFamily="34" charset="0"/>
              </a:rPr>
              <a:t>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8281987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Polos de um ímã</a:t>
            </a:r>
          </a:p>
        </p:txBody>
      </p:sp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36.1</a:t>
            </a:r>
          </a:p>
        </p:txBody>
      </p:sp>
      <p:sp>
        <p:nvSpPr>
          <p:cNvPr id="14340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  <p:grpSp>
        <p:nvGrpSpPr>
          <p:cNvPr id="2" name="Grupo 15"/>
          <p:cNvGrpSpPr>
            <a:grpSpLocks/>
          </p:cNvGrpSpPr>
          <p:nvPr/>
        </p:nvGrpSpPr>
        <p:grpSpPr bwMode="auto">
          <a:xfrm>
            <a:off x="2195513" y="1773238"/>
            <a:ext cx="4986337" cy="4087812"/>
            <a:chOff x="2195513" y="1773238"/>
            <a:chExt cx="4986337" cy="4087812"/>
          </a:xfrm>
        </p:grpSpPr>
        <p:pic>
          <p:nvPicPr>
            <p:cNvPr id="14342" name="Imagem 14" descr="001-f-C36-DVD-AN-VU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013" y="1773238"/>
              <a:ext cx="4176712" cy="369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TextBox 2"/>
            <p:cNvSpPr txBox="1">
              <a:spLocks noChangeArrowheads="1"/>
            </p:cNvSpPr>
            <p:nvPr/>
          </p:nvSpPr>
          <p:spPr bwMode="auto">
            <a:xfrm>
              <a:off x="2195513" y="5553075"/>
              <a:ext cx="49863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400">
                  <a:solidFill>
                    <a:srgbClr val="000000"/>
                  </a:solidFill>
                  <a:latin typeface="Verdana" pitchFamily="34" charset="0"/>
                </a:rPr>
                <a:t>Os fragmentos de ferro aderem às regiões extremas.</a:t>
              </a:r>
              <a:endParaRPr lang="en-US" altLang="pt-BR" sz="1400"/>
            </a:p>
          </p:txBody>
        </p:sp>
        <p:sp>
          <p:nvSpPr>
            <p:cNvPr id="14344" name="Retângulo 13"/>
            <p:cNvSpPr>
              <a:spLocks noChangeArrowheads="1"/>
            </p:cNvSpPr>
            <p:nvPr/>
          </p:nvSpPr>
          <p:spPr bwMode="auto">
            <a:xfrm rot="-5400000">
              <a:off x="5411517" y="4171944"/>
              <a:ext cx="179568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600">
                  <a:solidFill>
                    <a:srgbClr val="000000"/>
                  </a:solidFill>
                  <a:latin typeface="Verdana" pitchFamily="34" charset="0"/>
                </a:rPr>
                <a:t>SCIENCEPHOTOS/ALAMY/OTHER IMAGES</a:t>
              </a:r>
              <a:endParaRPr lang="pt-BR" altLang="pt-BR" sz="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27368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Polos de um ímã</a:t>
            </a:r>
          </a:p>
        </p:txBody>
      </p:sp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1354138" y="5680075"/>
            <a:ext cx="6435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1400">
                <a:latin typeface="Verdana" pitchFamily="34" charset="0"/>
              </a:rPr>
              <a:t>O ímã está suspenso pelo seu centro de gravidade orienta-se aproximadamente na direção norte-sul geográficos.</a:t>
            </a:r>
            <a:endParaRPr lang="en-US" altLang="pt-BR" sz="1400">
              <a:latin typeface="Verdana" pitchFamily="34" charset="0"/>
            </a:endParaRPr>
          </a:p>
        </p:txBody>
      </p:sp>
      <p:sp>
        <p:nvSpPr>
          <p:cNvPr id="15364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36.1</a:t>
            </a:r>
          </a:p>
        </p:txBody>
      </p:sp>
      <p:pic>
        <p:nvPicPr>
          <p:cNvPr id="62" name="Imagem 61" descr="002_G_C36_DVD_AN_VU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1882775"/>
            <a:ext cx="314642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AutoShape 7"/>
          <p:cNvSpPr>
            <a:spLocks noChangeAspect="1" noChangeArrowheads="1"/>
          </p:cNvSpPr>
          <p:nvPr/>
        </p:nvSpPr>
        <p:spPr bwMode="auto">
          <a:xfrm>
            <a:off x="3070225" y="2155825"/>
            <a:ext cx="28575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5367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  <p:sp>
        <p:nvSpPr>
          <p:cNvPr id="23560" name="Retângulo 14"/>
          <p:cNvSpPr>
            <a:spLocks noChangeArrowheads="1"/>
          </p:cNvSpPr>
          <p:nvPr/>
        </p:nvSpPr>
        <p:spPr bwMode="auto">
          <a:xfrm rot="-5400000">
            <a:off x="5877719" y="2247107"/>
            <a:ext cx="8413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600">
                <a:latin typeface="Verdana" pitchFamily="34" charset="0"/>
              </a:rPr>
              <a:t>ADILSON SECCO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235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798671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Polos de um ímã</a:t>
            </a: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O polo voltado para o norte geográfico recebe o nome de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polo norte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do ímã.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O polo voltado para o sul geográfico é o </a:t>
            </a:r>
            <a:r>
              <a:rPr lang="en-US" altLang="pt-BR" sz="2000" b="1">
                <a:solidFill>
                  <a:srgbClr val="000000"/>
                </a:solidFill>
                <a:latin typeface="Verdana" pitchFamily="34" charset="0"/>
              </a:rPr>
              <a:t>polo sul</a:t>
            </a: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 do ímã.</a:t>
            </a:r>
          </a:p>
        </p:txBody>
      </p:sp>
      <p:sp>
        <p:nvSpPr>
          <p:cNvPr id="16387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6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36.1</a:t>
            </a:r>
          </a:p>
        </p:txBody>
      </p:sp>
      <p:sp>
        <p:nvSpPr>
          <p:cNvPr id="16388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8034337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Atração e repulsão</a:t>
            </a: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Quando aproximamos dois polos norte ou dois polos sul, ocorre repulsão entre eles.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Já entre um polo norte e um polo sul, ocorre atração.</a:t>
            </a:r>
          </a:p>
          <a:p>
            <a:pPr>
              <a:lnSpc>
                <a:spcPct val="150000"/>
              </a:lnSpc>
            </a:pPr>
            <a:endParaRPr lang="en-US" altLang="pt-BR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t-BR" sz="2000">
                <a:solidFill>
                  <a:srgbClr val="000000"/>
                </a:solidFill>
                <a:latin typeface="Verdana" pitchFamily="34" charset="0"/>
              </a:rPr>
              <a:t>Assim, podemos dizer que polos de mesmo nome se repelem e polos de nomes contrários se atraem.</a:t>
            </a:r>
            <a:endParaRPr lang="en-US" altLang="pt-BR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411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36.2</a:t>
            </a:r>
          </a:p>
        </p:txBody>
      </p:sp>
      <p:sp>
        <p:nvSpPr>
          <p:cNvPr id="17412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003_G_C36_DVD_AN_VU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8"/>
          <a:stretch>
            <a:fillRect/>
          </a:stretch>
        </p:blipFill>
        <p:spPr bwMode="auto">
          <a:xfrm>
            <a:off x="6554788" y="2636838"/>
            <a:ext cx="226536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uadroTexto 5"/>
          <p:cNvSpPr txBox="1">
            <a:spLocks noChangeArrowheads="1"/>
          </p:cNvSpPr>
          <p:nvPr/>
        </p:nvSpPr>
        <p:spPr bwMode="auto">
          <a:xfrm>
            <a:off x="611188" y="1331913"/>
            <a:ext cx="8281987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pt-BR" sz="2100" b="1">
                <a:solidFill>
                  <a:srgbClr val="000000"/>
                </a:solidFill>
                <a:latin typeface="Verdana" pitchFamily="34" charset="0"/>
              </a:rPr>
              <a:t>Atração e repulsão</a:t>
            </a:r>
          </a:p>
        </p:txBody>
      </p:sp>
      <p:sp>
        <p:nvSpPr>
          <p:cNvPr id="21511" name="TextBox 2"/>
          <p:cNvSpPr txBox="1">
            <a:spLocks noChangeArrowheads="1"/>
          </p:cNvSpPr>
          <p:nvPr/>
        </p:nvSpPr>
        <p:spPr bwMode="auto">
          <a:xfrm>
            <a:off x="612775" y="4959350"/>
            <a:ext cx="7891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000">
                <a:latin typeface="Verdana" pitchFamily="34" charset="0"/>
              </a:rPr>
              <a:t>Polos de mesmo nome se repelem e polos de nome contrário se atraem.</a:t>
            </a:r>
            <a:endParaRPr lang="en-US" altLang="pt-BR" sz="2000">
              <a:latin typeface="Verdana" pitchFamily="34" charset="0"/>
            </a:endParaRPr>
          </a:p>
        </p:txBody>
      </p:sp>
      <p:sp>
        <p:nvSpPr>
          <p:cNvPr id="18437" name="CuadroTexto 3"/>
          <p:cNvSpPr txBox="1">
            <a:spLocks noChangeArrowheads="1"/>
          </p:cNvSpPr>
          <p:nvPr/>
        </p:nvSpPr>
        <p:spPr bwMode="auto">
          <a:xfrm>
            <a:off x="6142038" y="640556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ES" altLang="pt-BR" sz="1000" b="1">
                <a:solidFill>
                  <a:srgbClr val="FFFFFF"/>
                </a:solidFill>
                <a:latin typeface="Verdana" pitchFamily="34" charset="0"/>
              </a:rPr>
              <a:t>36.2</a:t>
            </a:r>
          </a:p>
        </p:txBody>
      </p:sp>
      <p:sp>
        <p:nvSpPr>
          <p:cNvPr id="18438" name="AutoShape 8"/>
          <p:cNvSpPr>
            <a:spLocks noChangeAspect="1" noChangeArrowheads="1"/>
          </p:cNvSpPr>
          <p:nvPr/>
        </p:nvSpPr>
        <p:spPr bwMode="auto">
          <a:xfrm>
            <a:off x="539750" y="2803525"/>
            <a:ext cx="8145463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18439" name="CuadroTexto 4"/>
          <p:cNvSpPr txBox="1">
            <a:spLocks noChangeArrowheads="1"/>
          </p:cNvSpPr>
          <p:nvPr/>
        </p:nvSpPr>
        <p:spPr bwMode="auto">
          <a:xfrm>
            <a:off x="612775" y="287338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BR" altLang="pt-BR" sz="2800" b="1">
                <a:latin typeface="Verdana" pitchFamily="34" charset="0"/>
              </a:rPr>
              <a:t>Magnetismo e fontes de </a:t>
            </a:r>
            <a:br>
              <a:rPr lang="pt-BR" altLang="pt-BR" sz="2800" b="1">
                <a:latin typeface="Verdana" pitchFamily="34" charset="0"/>
              </a:rPr>
            </a:br>
            <a:r>
              <a:rPr lang="pt-BR" altLang="pt-BR" sz="2800" b="1">
                <a:latin typeface="Verdana" pitchFamily="34" charset="0"/>
              </a:rPr>
              <a:t>campo magnético</a:t>
            </a:r>
          </a:p>
        </p:txBody>
      </p:sp>
      <p:pic>
        <p:nvPicPr>
          <p:cNvPr id="17" name="Imagem 16" descr="003_G_C36_DVD_AN_VU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9" r="32549"/>
          <a:stretch>
            <a:fillRect/>
          </a:stretch>
        </p:blipFill>
        <p:spPr bwMode="auto">
          <a:xfrm>
            <a:off x="3646488" y="2635250"/>
            <a:ext cx="270668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669925" y="2620963"/>
            <a:ext cx="2560638" cy="1644650"/>
            <a:chOff x="468808" y="2621010"/>
            <a:chExt cx="2559400" cy="1644650"/>
          </a:xfrm>
        </p:grpSpPr>
        <p:pic>
          <p:nvPicPr>
            <p:cNvPr id="18442" name="Imagem 17" descr="003_G_C36_DVD_AN_VU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51"/>
            <a:stretch>
              <a:fillRect/>
            </a:stretch>
          </p:blipFill>
          <p:spPr bwMode="auto">
            <a:xfrm>
              <a:off x="580250" y="2621010"/>
              <a:ext cx="2447958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Retângulo 18"/>
            <p:cNvSpPr>
              <a:spLocks noChangeArrowheads="1"/>
            </p:cNvSpPr>
            <p:nvPr/>
          </p:nvSpPr>
          <p:spPr bwMode="auto">
            <a:xfrm rot="-5400000">
              <a:off x="87293" y="3696934"/>
              <a:ext cx="947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600">
                  <a:latin typeface="Verdana" pitchFamily="34" charset="0"/>
                </a:rPr>
                <a:t>STUDIO CAPARROZ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</TotalTime>
  <Words>1566</Words>
  <Application>Microsoft Office PowerPoint</Application>
  <PresentationFormat>Apresentação na tela (4:3)</PresentationFormat>
  <Paragraphs>315</Paragraphs>
  <Slides>40</Slides>
  <Notes>39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Arial</vt:lpstr>
      <vt:lpstr>ＭＳ Ｐゴシック</vt:lpstr>
      <vt:lpstr>Verdana</vt:lpstr>
      <vt:lpstr>Wingdings</vt:lpstr>
      <vt:lpstr>Cambria Math</vt:lpstr>
      <vt:lpstr>Calibri</vt:lpstr>
      <vt:lpstr>Symbol</vt:lpstr>
      <vt:lpstr>Blank Presentation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Interalpha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iBook ***</dc:creator>
  <cp:lastModifiedBy>Pessoal</cp:lastModifiedBy>
  <cp:revision>1051</cp:revision>
  <cp:lastPrinted>2011-10-11T13:01:00Z</cp:lastPrinted>
  <dcterms:created xsi:type="dcterms:W3CDTF">2011-07-25T14:15:27Z</dcterms:created>
  <dcterms:modified xsi:type="dcterms:W3CDTF">2016-08-07T21:32:51Z</dcterms:modified>
</cp:coreProperties>
</file>